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B96880-6B57-4CB3-8493-AB99997239E2}">
  <a:tblStyle styleId="{F8B96880-6B57-4CB3-8493-AB99997239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98E7FA-F9F5-403A-AA9B-4A8972F4FA2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90" autoAdjust="0"/>
  </p:normalViewPr>
  <p:slideViewPr>
    <p:cSldViewPr snapToGrid="0">
      <p:cViewPr varScale="1">
        <p:scale>
          <a:sx n="63" d="100"/>
          <a:sy n="63" d="100"/>
        </p:scale>
        <p:origin x="77" y="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f440b5d5c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10f440b5d5c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f3a6dfebe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0f3a6dfebe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c783a2e81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10c783a2e81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Mike </a:t>
            </a:r>
            <a:r>
              <a:rPr lang="en-US" sz="1100" dirty="0" err="1"/>
              <a:t>piav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</a:t>
            </a:r>
            <a:r>
              <a:rPr lang="en-US" sz="1100" dirty="0" err="1"/>
              <a:t>txog</a:t>
            </a:r>
            <a:r>
              <a:rPr lang="en-US" sz="1100" dirty="0"/>
              <a:t> </a:t>
            </a:r>
            <a:r>
              <a:rPr lang="en-US" sz="1100" dirty="0" err="1"/>
              <a:t>Vaj</a:t>
            </a:r>
            <a:r>
              <a:rPr lang="en-US" sz="1100" dirty="0"/>
              <a:t> </a:t>
            </a:r>
            <a:r>
              <a:rPr lang="en-US" sz="1100" dirty="0" err="1"/>
              <a:t>Loog</a:t>
            </a:r>
            <a:r>
              <a:rPr lang="en-US" sz="1100" dirty="0"/>
              <a:t> Kub (Golden Circle)  5 </a:t>
            </a:r>
            <a:r>
              <a:rPr lang="en-US" sz="1100" dirty="0" err="1"/>
              <a:t>feeb</a:t>
            </a:r>
            <a:endParaRPr lang="en-US" sz="11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c783a2e8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c783a2e8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da4ef9fe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da4ef9fe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0e9d1c7c4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0e9d1c7c4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c783a2e8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0c783a2e8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c783a2e8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c783a2e8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f41971f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f41971f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e9d1c7c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10e9d1c7c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Nayamin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e9d1c7c49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10e9d1c7c49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Wendy 2 feed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e9d1c7c49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10e9d1c7c49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Wendy rov ntsuam xyuas cov lus 3 feed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e9d1c7c49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0e9d1c7c49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Mike 2 feed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f41971fc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f41971fc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Kev </a:t>
            </a:r>
            <a:r>
              <a:rPr lang="en-US" dirty="0" err="1"/>
              <a:t>qhia</a:t>
            </a:r>
            <a:r>
              <a:rPr lang="en-US" dirty="0"/>
              <a:t> #1 los </a:t>
            </a:r>
            <a:r>
              <a:rPr lang="en-US" dirty="0" err="1"/>
              <a:t>ntawm</a:t>
            </a:r>
            <a:r>
              <a:rPr lang="en-US" dirty="0"/>
              <a:t> Wendy Hernandez &amp; Mike, Kev </a:t>
            </a:r>
            <a:r>
              <a:rPr lang="en-US" dirty="0" err="1"/>
              <a:t>qhia</a:t>
            </a:r>
            <a:r>
              <a:rPr lang="en-US" dirty="0"/>
              <a:t> #2 los </a:t>
            </a:r>
            <a:r>
              <a:rPr lang="en-US" dirty="0" err="1"/>
              <a:t>ntawm</a:t>
            </a:r>
            <a:r>
              <a:rPr lang="en-US" dirty="0"/>
              <a:t> Hope (WFFRC),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Kev </a:t>
            </a:r>
            <a:r>
              <a:rPr lang="en-US" dirty="0" err="1"/>
              <a:t>qhia</a:t>
            </a:r>
            <a:r>
              <a:rPr lang="en-US" dirty="0"/>
              <a:t> #3 los </a:t>
            </a:r>
            <a:r>
              <a:rPr lang="en-US" dirty="0" err="1"/>
              <a:t>ntawm</a:t>
            </a:r>
            <a:r>
              <a:rPr lang="en-US" dirty="0"/>
              <a:t> Artie Padilla, Kev </a:t>
            </a:r>
            <a:r>
              <a:rPr lang="en-US" dirty="0" err="1"/>
              <a:t>qhia</a:t>
            </a:r>
            <a:r>
              <a:rPr lang="en-US" dirty="0"/>
              <a:t> #4 los </a:t>
            </a:r>
            <a:r>
              <a:rPr lang="en-US" dirty="0" err="1"/>
              <a:t>ntawm</a:t>
            </a:r>
            <a:r>
              <a:rPr lang="en-US" dirty="0"/>
              <a:t> Daniel Dominguez (ENP) </a:t>
            </a:r>
            <a:r>
              <a:rPr lang="en-US" dirty="0" err="1"/>
              <a:t>thiab</a:t>
            </a:r>
            <a:r>
              <a:rPr lang="en-US" dirty="0"/>
              <a:t> Brianna </a:t>
            </a:r>
            <a:r>
              <a:rPr lang="en-US" dirty="0" err="1"/>
              <a:t>Zweifler</a:t>
            </a:r>
            <a:r>
              <a:rPr lang="en-US" dirty="0"/>
              <a:t>, Angelica Garcia </a:t>
            </a:r>
            <a:r>
              <a:rPr lang="en-US" dirty="0" err="1"/>
              <a:t>thiab</a:t>
            </a:r>
            <a:r>
              <a:rPr lang="en-US" dirty="0"/>
              <a:t> Nydia Hernandez (FBU), Kev </a:t>
            </a:r>
            <a:r>
              <a:rPr lang="en-US" dirty="0" err="1"/>
              <a:t>qhia</a:t>
            </a:r>
            <a:r>
              <a:rPr lang="en-US" dirty="0"/>
              <a:t> #5 </a:t>
            </a:r>
            <a:r>
              <a:rPr lang="en-US" dirty="0" err="1"/>
              <a:t>tsim</a:t>
            </a:r>
            <a:r>
              <a:rPr lang="en-US" dirty="0"/>
              <a:t> los </a:t>
            </a:r>
            <a:r>
              <a:rPr lang="en-US" dirty="0" err="1"/>
              <a:t>ntawm</a:t>
            </a:r>
            <a:r>
              <a:rPr lang="en-US" dirty="0"/>
              <a:t> Christine Barker (FIRM).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e9d1c7c49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10e9d1c7c49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f440b5d5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10f440b5d5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f440b5d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0f440b5d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9" name="Google Shape;159;p3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63" name="Google Shape;16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6" name="Google Shape;16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67982D-41FC-4D8D-B568-BCAFE10A2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88" y="0"/>
            <a:ext cx="6047231" cy="638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8ECE1E-FB91-465B-857F-53E456C7B135}"/>
              </a:ext>
            </a:extLst>
          </p:cNvPr>
          <p:cNvSpPr txBox="1"/>
          <p:nvPr/>
        </p:nvSpPr>
        <p:spPr>
          <a:xfrm>
            <a:off x="266399" y="74177"/>
            <a:ext cx="5580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ZOO SIAB TXAIS TOS COV TSWV CUAB NTAWM PAWG SAB LAJ NTAWM PEJ XEEM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46"/>
          <p:cNvCxnSpPr/>
          <p:nvPr/>
        </p:nvCxnSpPr>
        <p:spPr>
          <a:xfrm flipH="1">
            <a:off x="724488" y="1778537"/>
            <a:ext cx="10500" cy="705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46"/>
          <p:cNvCxnSpPr/>
          <p:nvPr/>
        </p:nvCxnSpPr>
        <p:spPr>
          <a:xfrm flipH="1">
            <a:off x="2448468" y="3883633"/>
            <a:ext cx="15600" cy="813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46"/>
          <p:cNvCxnSpPr/>
          <p:nvPr/>
        </p:nvCxnSpPr>
        <p:spPr>
          <a:xfrm>
            <a:off x="4979769" y="3883633"/>
            <a:ext cx="3300" cy="786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46"/>
          <p:cNvCxnSpPr/>
          <p:nvPr/>
        </p:nvCxnSpPr>
        <p:spPr>
          <a:xfrm>
            <a:off x="6245273" y="1867864"/>
            <a:ext cx="5400" cy="695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46"/>
          <p:cNvCxnSpPr/>
          <p:nvPr/>
        </p:nvCxnSpPr>
        <p:spPr>
          <a:xfrm flipH="1">
            <a:off x="3726143" y="1856934"/>
            <a:ext cx="10500" cy="705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308" name="Google Shape;308;p46"/>
          <p:cNvPicPr preferRelativeResize="0"/>
          <p:nvPr/>
        </p:nvPicPr>
        <p:blipFill rotWithShape="1">
          <a:blip r:embed="rId3">
            <a:alphaModFix/>
          </a:blip>
          <a:srcRect r="15895"/>
          <a:stretch/>
        </p:blipFill>
        <p:spPr>
          <a:xfrm>
            <a:off x="1809488" y="2562656"/>
            <a:ext cx="6407038" cy="1363503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6"/>
          <p:cNvSpPr txBox="1"/>
          <p:nvPr/>
        </p:nvSpPr>
        <p:spPr>
          <a:xfrm>
            <a:off x="2206984" y="3049389"/>
            <a:ext cx="468900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Lub ib hli</a:t>
            </a:r>
            <a:endParaRPr sz="1100" dirty="0"/>
          </a:p>
        </p:txBody>
      </p:sp>
      <p:sp>
        <p:nvSpPr>
          <p:cNvPr id="310" name="Google Shape;310;p46"/>
          <p:cNvSpPr txBox="1"/>
          <p:nvPr/>
        </p:nvSpPr>
        <p:spPr>
          <a:xfrm>
            <a:off x="3451345" y="3026075"/>
            <a:ext cx="468900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Lub ob hli</a:t>
            </a:r>
            <a:endParaRPr sz="1100" dirty="0"/>
          </a:p>
        </p:txBody>
      </p:sp>
      <p:sp>
        <p:nvSpPr>
          <p:cNvPr id="311" name="Google Shape;311;p46"/>
          <p:cNvSpPr txBox="1"/>
          <p:nvPr/>
        </p:nvSpPr>
        <p:spPr>
          <a:xfrm>
            <a:off x="4718945" y="3060864"/>
            <a:ext cx="565508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Lub peb hli</a:t>
            </a:r>
            <a:endParaRPr sz="1100" dirty="0"/>
          </a:p>
        </p:txBody>
      </p:sp>
      <p:sp>
        <p:nvSpPr>
          <p:cNvPr id="312" name="Google Shape;312;p46"/>
          <p:cNvSpPr txBox="1"/>
          <p:nvPr/>
        </p:nvSpPr>
        <p:spPr>
          <a:xfrm>
            <a:off x="5952730" y="2977816"/>
            <a:ext cx="585086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/>
              <a:t>Lub plaub hli</a:t>
            </a:r>
            <a:endParaRPr sz="1050" dirty="0"/>
          </a:p>
        </p:txBody>
      </p:sp>
      <p:sp>
        <p:nvSpPr>
          <p:cNvPr id="313" name="Google Shape;313;p46"/>
          <p:cNvSpPr txBox="1"/>
          <p:nvPr/>
        </p:nvSpPr>
        <p:spPr>
          <a:xfrm>
            <a:off x="7232943" y="3070908"/>
            <a:ext cx="565508" cy="473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Lub tsib  hli</a:t>
            </a:r>
            <a:endParaRPr sz="1100" dirty="0"/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l="81827"/>
          <a:stretch/>
        </p:blipFill>
        <p:spPr>
          <a:xfrm>
            <a:off x="0" y="2367631"/>
            <a:ext cx="1384374" cy="136351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/>
        </p:nvSpPr>
        <p:spPr>
          <a:xfrm>
            <a:off x="441668" y="2823173"/>
            <a:ext cx="640246" cy="45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/>
              <a:t>Lub kaum ob hli</a:t>
            </a:r>
            <a:endParaRPr sz="1050" dirty="0"/>
          </a:p>
        </p:txBody>
      </p:sp>
      <p:sp>
        <p:nvSpPr>
          <p:cNvPr id="316" name="Google Shape;316;p46"/>
          <p:cNvSpPr txBox="1"/>
          <p:nvPr/>
        </p:nvSpPr>
        <p:spPr>
          <a:xfrm rot="-5400000">
            <a:off x="1167499" y="2798750"/>
            <a:ext cx="857400" cy="5013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2022</a:t>
            </a:r>
            <a:endParaRPr b="1"/>
          </a:p>
        </p:txBody>
      </p:sp>
      <p:sp>
        <p:nvSpPr>
          <p:cNvPr id="317" name="Google Shape;317;p46"/>
          <p:cNvSpPr txBox="1"/>
          <p:nvPr/>
        </p:nvSpPr>
        <p:spPr>
          <a:xfrm>
            <a:off x="1755225" y="4143276"/>
            <a:ext cx="1491600" cy="877133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/>
              <a:t>Hnub tim 25 Lub ib hli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/>
              <a:t>Tsim</a:t>
            </a:r>
            <a:r>
              <a:rPr lang="en-US" sz="900" dirty="0"/>
              <a:t> </a:t>
            </a:r>
            <a:r>
              <a:rPr lang="en-US" sz="900" dirty="0" err="1"/>
              <a:t>cov</a:t>
            </a:r>
            <a:r>
              <a:rPr lang="en-US" sz="900" dirty="0"/>
              <a:t> </a:t>
            </a:r>
            <a:r>
              <a:rPr lang="en-US" sz="900" dirty="0" err="1"/>
              <a:t>ntsiab</a:t>
            </a:r>
            <a:r>
              <a:rPr lang="en-US" sz="900" dirty="0"/>
              <a:t> </a:t>
            </a:r>
            <a:r>
              <a:rPr lang="en-US" sz="900" dirty="0" err="1"/>
              <a:t>lus</a:t>
            </a:r>
            <a:r>
              <a:rPr lang="en-US" sz="900" dirty="0"/>
              <a:t> </a:t>
            </a:r>
            <a:r>
              <a:rPr lang="en-US" sz="900" dirty="0" err="1"/>
              <a:t>tshwj</a:t>
            </a:r>
            <a:r>
              <a:rPr lang="en-US" sz="900" dirty="0"/>
              <a:t> </a:t>
            </a:r>
            <a:r>
              <a:rPr lang="en-US" sz="900" dirty="0" err="1"/>
              <a:t>xeeb</a:t>
            </a:r>
            <a:r>
              <a:rPr lang="en-US" sz="900" dirty="0"/>
              <a:t> </a:t>
            </a:r>
            <a:r>
              <a:rPr lang="en-US" sz="900" dirty="0" err="1"/>
              <a:t>rau</a:t>
            </a:r>
            <a:r>
              <a:rPr lang="en-US" sz="900" dirty="0"/>
              <a:t> </a:t>
            </a:r>
            <a:r>
              <a:rPr lang="en-US" sz="900" dirty="0" err="1"/>
              <a:t>thaj</a:t>
            </a:r>
            <a:r>
              <a:rPr lang="en-US" sz="900" dirty="0"/>
              <a:t> chaw </a:t>
            </a:r>
            <a:r>
              <a:rPr lang="en-US" sz="900" dirty="0" err="1"/>
              <a:t>uas</a:t>
            </a:r>
            <a:r>
              <a:rPr lang="en-US" sz="900" dirty="0"/>
              <a:t> </a:t>
            </a:r>
            <a:r>
              <a:rPr lang="en-US" sz="900" dirty="0" err="1"/>
              <a:t>muaj</a:t>
            </a:r>
            <a:r>
              <a:rPr lang="en-US" sz="900" dirty="0"/>
              <a:t> </a:t>
            </a:r>
            <a:r>
              <a:rPr lang="en-US" sz="900" dirty="0" err="1"/>
              <a:t>teeb</a:t>
            </a:r>
            <a:r>
              <a:rPr lang="en-US" sz="900" dirty="0"/>
              <a:t> </a:t>
            </a:r>
            <a:r>
              <a:rPr lang="en-US" sz="900" dirty="0" err="1"/>
              <a:t>meem</a:t>
            </a:r>
            <a:r>
              <a:rPr lang="en-US" sz="900" dirty="0"/>
              <a:t> </a:t>
            </a:r>
            <a:r>
              <a:rPr lang="en-US" sz="900" dirty="0" err="1"/>
              <a:t>thiab</a:t>
            </a:r>
            <a:r>
              <a:rPr lang="en-US" sz="900" dirty="0"/>
              <a:t> </a:t>
            </a:r>
            <a:r>
              <a:rPr lang="en-US" sz="900" dirty="0" err="1"/>
              <a:t>pib</a:t>
            </a:r>
            <a:r>
              <a:rPr lang="en-US" sz="900" dirty="0"/>
              <a:t> </a:t>
            </a:r>
            <a:r>
              <a:rPr lang="en-US" sz="900" dirty="0" err="1"/>
              <a:t>tshawb</a:t>
            </a:r>
            <a:r>
              <a:rPr lang="en-US" sz="900" dirty="0"/>
              <a:t> </a:t>
            </a:r>
            <a:r>
              <a:rPr lang="en-US" sz="900" dirty="0" err="1"/>
              <a:t>nrhiav</a:t>
            </a:r>
            <a:endParaRPr lang="en-US" sz="900" dirty="0"/>
          </a:p>
        </p:txBody>
      </p:sp>
      <p:sp>
        <p:nvSpPr>
          <p:cNvPr id="318" name="Google Shape;318;p46"/>
          <p:cNvSpPr txBox="1"/>
          <p:nvPr/>
        </p:nvSpPr>
        <p:spPr>
          <a:xfrm>
            <a:off x="2928450" y="733525"/>
            <a:ext cx="1579200" cy="1054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Hnub tim 15 Lub ob hli</a:t>
            </a:r>
            <a:endParaRPr sz="1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Piav</a:t>
            </a:r>
            <a:r>
              <a:rPr lang="en-US" sz="1000" dirty="0"/>
              <a:t> </a:t>
            </a:r>
            <a:r>
              <a:rPr lang="en-US" sz="1000" dirty="0" err="1"/>
              <a:t>Qhia</a:t>
            </a:r>
            <a:r>
              <a:rPr lang="en-US" sz="1000" dirty="0"/>
              <a:t> </a:t>
            </a:r>
            <a:r>
              <a:rPr lang="en-US" sz="1000" dirty="0" err="1"/>
              <a:t>qhov</a:t>
            </a:r>
            <a:r>
              <a:rPr lang="en-US" sz="1000" dirty="0"/>
              <a:t> </a:t>
            </a:r>
            <a:r>
              <a:rPr lang="en-US" sz="1000" dirty="0" err="1"/>
              <a:t>teeb</a:t>
            </a:r>
            <a:r>
              <a:rPr lang="en-US" sz="1000" dirty="0"/>
              <a:t> </a:t>
            </a:r>
            <a:r>
              <a:rPr lang="en-US" sz="1000" dirty="0" err="1"/>
              <a:t>meem</a:t>
            </a:r>
            <a:r>
              <a:rPr lang="en-US" sz="1000" dirty="0"/>
              <a:t> </a:t>
            </a:r>
            <a:r>
              <a:rPr lang="en-US" sz="1000" dirty="0" err="1"/>
              <a:t>nrog</a:t>
            </a:r>
            <a:r>
              <a:rPr lang="en-US" sz="1000" dirty="0"/>
              <a:t> </a:t>
            </a:r>
            <a:r>
              <a:rPr lang="en-US" sz="1000" dirty="0" err="1"/>
              <a:t>Pawg</a:t>
            </a:r>
            <a:r>
              <a:rPr lang="en-US" sz="1000" dirty="0"/>
              <a:t> </a:t>
            </a:r>
            <a:r>
              <a:rPr lang="en-US" sz="1000" dirty="0" err="1"/>
              <a:t>Thawj</a:t>
            </a:r>
            <a:r>
              <a:rPr lang="en-US" sz="1000" dirty="0"/>
              <a:t> </a:t>
            </a:r>
            <a:r>
              <a:rPr lang="en-US" sz="1000" dirty="0" err="1"/>
              <a:t>Coj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txhua</a:t>
            </a:r>
            <a:r>
              <a:rPr lang="en-US" sz="1000" dirty="0"/>
              <a:t> </a:t>
            </a:r>
            <a:r>
              <a:rPr lang="en-US" sz="1000" dirty="0" err="1"/>
              <a:t>tus</a:t>
            </a:r>
            <a:r>
              <a:rPr lang="en-US" sz="1000" dirty="0"/>
              <a:t> </a:t>
            </a:r>
            <a:r>
              <a:rPr lang="en-US" sz="1000" dirty="0" err="1"/>
              <a:t>neeg</a:t>
            </a:r>
            <a:r>
              <a:rPr lang="en-US" sz="1000" dirty="0"/>
              <a:t> </a:t>
            </a:r>
            <a:r>
              <a:rPr lang="en-US" sz="1000" dirty="0" err="1"/>
              <a:t>koom</a:t>
            </a:r>
            <a:r>
              <a:rPr lang="en-US" sz="1000" dirty="0"/>
              <a:t> </a:t>
            </a:r>
            <a:r>
              <a:rPr lang="en-US" sz="1000" dirty="0" err="1"/>
              <a:t>nrog</a:t>
            </a:r>
            <a:r>
              <a:rPr lang="en-US" sz="1000" dirty="0"/>
              <a:t> </a:t>
            </a:r>
            <a:endParaRPr sz="1000" dirty="0"/>
          </a:p>
        </p:txBody>
      </p:sp>
      <p:sp>
        <p:nvSpPr>
          <p:cNvPr id="319" name="Google Shape;319;p46"/>
          <p:cNvSpPr txBox="1"/>
          <p:nvPr/>
        </p:nvSpPr>
        <p:spPr>
          <a:xfrm>
            <a:off x="2928475" y="1857075"/>
            <a:ext cx="1605900" cy="5451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Pib tsim cov lus nug</a:t>
            </a:r>
            <a:endParaRPr sz="1000" dirty="0"/>
          </a:p>
        </p:txBody>
      </p:sp>
      <p:sp>
        <p:nvSpPr>
          <p:cNvPr id="320" name="Google Shape;320;p46"/>
          <p:cNvSpPr txBox="1"/>
          <p:nvPr/>
        </p:nvSpPr>
        <p:spPr>
          <a:xfrm>
            <a:off x="4040375" y="4194251"/>
            <a:ext cx="1991100" cy="800189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Hnub tim 21-31 Lub peb hli</a:t>
            </a:r>
            <a:endParaRPr sz="1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/>
              <a:t>Lub</a:t>
            </a:r>
            <a:r>
              <a:rPr lang="en-US" sz="1000" dirty="0"/>
              <a:t> </a:t>
            </a:r>
            <a:r>
              <a:rPr lang="en-US" sz="1000" dirty="0" err="1"/>
              <a:t>rooj</a:t>
            </a:r>
            <a:r>
              <a:rPr lang="en-US" sz="1000" dirty="0"/>
              <a:t> sib </a:t>
            </a:r>
            <a:r>
              <a:rPr lang="en-US" sz="1000" dirty="0" err="1"/>
              <a:t>tham</a:t>
            </a:r>
            <a:r>
              <a:rPr lang="en-US" sz="1000" dirty="0"/>
              <a:t> </a:t>
            </a:r>
            <a:r>
              <a:rPr lang="en-US" sz="1000" dirty="0" err="1"/>
              <a:t>rau</a:t>
            </a:r>
            <a:r>
              <a:rPr lang="en-US" sz="1000" dirty="0"/>
              <a:t> </a:t>
            </a:r>
            <a:r>
              <a:rPr lang="en-US" sz="1000" dirty="0" err="1"/>
              <a:t>kev</a:t>
            </a:r>
            <a:r>
              <a:rPr lang="en-US" sz="1000" dirty="0"/>
              <a:t> sib </a:t>
            </a:r>
            <a:r>
              <a:rPr lang="en-US" sz="1000" dirty="0" err="1"/>
              <a:t>pauv</a:t>
            </a:r>
            <a:r>
              <a:rPr lang="en-US" sz="1000" dirty="0"/>
              <a:t> </a:t>
            </a:r>
            <a:r>
              <a:rPr lang="en-US" sz="1000" dirty="0" err="1"/>
              <a:t>lus</a:t>
            </a:r>
            <a:r>
              <a:rPr lang="en-US" sz="1000" dirty="0"/>
              <a:t> </a:t>
            </a:r>
            <a:r>
              <a:rPr lang="en-US" sz="1000" dirty="0" err="1"/>
              <a:t>nug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kev</a:t>
            </a:r>
            <a:r>
              <a:rPr lang="en-US" sz="1000" dirty="0"/>
              <a:t> sib </a:t>
            </a:r>
            <a:r>
              <a:rPr lang="en-US" sz="1000" dirty="0" err="1"/>
              <a:t>tham</a:t>
            </a:r>
            <a:r>
              <a:rPr lang="en-US" sz="1000" dirty="0"/>
              <a:t> </a:t>
            </a:r>
            <a:r>
              <a:rPr lang="en-US" sz="1000" dirty="0" err="1"/>
              <a:t>nrog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Thawj</a:t>
            </a:r>
            <a:r>
              <a:rPr lang="en-US" sz="1000" dirty="0"/>
              <a:t> </a:t>
            </a:r>
            <a:r>
              <a:rPr lang="en-US" sz="1000" dirty="0" err="1"/>
              <a:t>Coj</a:t>
            </a:r>
            <a:endParaRPr sz="1000" dirty="0"/>
          </a:p>
        </p:txBody>
      </p:sp>
      <p:sp>
        <p:nvSpPr>
          <p:cNvPr id="321" name="Google Shape;321;p46"/>
          <p:cNvSpPr txBox="1"/>
          <p:nvPr/>
        </p:nvSpPr>
        <p:spPr>
          <a:xfrm>
            <a:off x="5564125" y="877599"/>
            <a:ext cx="1332600" cy="12150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/>
              <a:t>H</a:t>
            </a:r>
            <a:r>
              <a:rPr lang="en" sz="1000" b="1" dirty="0"/>
              <a:t>nub tim 19 Lub plaub hli</a:t>
            </a:r>
            <a:endParaRPr sz="1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Kev sib </a:t>
            </a:r>
            <a:r>
              <a:rPr lang="en-US" sz="1000" dirty="0" err="1"/>
              <a:t>tham</a:t>
            </a:r>
            <a:r>
              <a:rPr lang="en-US" sz="1000" dirty="0"/>
              <a:t> sab </a:t>
            </a:r>
            <a:r>
              <a:rPr lang="en-US" sz="1000" dirty="0" err="1"/>
              <a:t>hauv</a:t>
            </a:r>
            <a:r>
              <a:rPr lang="en-US" sz="1000" dirty="0"/>
              <a:t> tom </a:t>
            </a:r>
            <a:r>
              <a:rPr lang="en-US" sz="1000" dirty="0" err="1"/>
              <a:t>qab</a:t>
            </a:r>
            <a:r>
              <a:rPr lang="en-US" sz="1000" dirty="0"/>
              <a:t> </a:t>
            </a:r>
            <a:r>
              <a:rPr lang="en-US" sz="1000" dirty="0" err="1"/>
              <a:t>lub</a:t>
            </a:r>
            <a:r>
              <a:rPr lang="en-US" sz="1000" dirty="0"/>
              <a:t> </a:t>
            </a:r>
            <a:r>
              <a:rPr lang="en-US" sz="1000" dirty="0" err="1"/>
              <a:t>rooj</a:t>
            </a:r>
            <a:r>
              <a:rPr lang="en-US" sz="1000" dirty="0"/>
              <a:t> sib </a:t>
            </a:r>
            <a:r>
              <a:rPr lang="en-US" sz="1000" dirty="0" err="1"/>
              <a:t>tham</a:t>
            </a:r>
            <a:r>
              <a:rPr lang="en-US" sz="1000" dirty="0"/>
              <a:t> </a:t>
            </a:r>
            <a:r>
              <a:rPr lang="en-US" sz="1000" dirty="0" err="1"/>
              <a:t>nrog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kev</a:t>
            </a:r>
            <a:r>
              <a:rPr lang="en-US" sz="1000" dirty="0"/>
              <a:t> sib </a:t>
            </a:r>
            <a:r>
              <a:rPr lang="en-US" sz="1000" dirty="0" err="1"/>
              <a:t>pauv</a:t>
            </a:r>
            <a:endParaRPr sz="1000" dirty="0"/>
          </a:p>
        </p:txBody>
      </p:sp>
      <p:sp>
        <p:nvSpPr>
          <p:cNvPr id="322" name="Google Shape;322;p46"/>
          <p:cNvSpPr txBox="1"/>
          <p:nvPr/>
        </p:nvSpPr>
        <p:spPr>
          <a:xfrm>
            <a:off x="83541" y="1501273"/>
            <a:ext cx="1309731" cy="591325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Hnub tim 10 Lub kaum ob hli</a:t>
            </a:r>
            <a:endParaRPr sz="1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Cov teeb meem Kev Sib Dhos</a:t>
            </a:r>
            <a:endParaRPr sz="1000" dirty="0"/>
          </a:p>
        </p:txBody>
      </p:sp>
      <p:sp>
        <p:nvSpPr>
          <p:cNvPr id="323" name="Google Shape;323;p46"/>
          <p:cNvSpPr txBox="1">
            <a:spLocks noGrp="1"/>
          </p:cNvSpPr>
          <p:nvPr>
            <p:ph type="title" idx="4294967295"/>
          </p:nvPr>
        </p:nvSpPr>
        <p:spPr>
          <a:xfrm>
            <a:off x="83550" y="0"/>
            <a:ext cx="8520600" cy="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 b="1" dirty="0">
                <a:solidFill>
                  <a:srgbClr val="000000"/>
                </a:solidFill>
              </a:rPr>
              <a:t>Sij Hawm Ntawm Pawg Sab Laj Ntawm Pej Xeem </a:t>
            </a:r>
            <a:r>
              <a:rPr lang="en" sz="1220" dirty="0">
                <a:solidFill>
                  <a:srgbClr val="000000"/>
                </a:solidFill>
              </a:rPr>
              <a:t>(</a:t>
            </a:r>
            <a:r>
              <a:rPr lang="pl-PL" sz="1100" dirty="0">
                <a:solidFill>
                  <a:srgbClr val="000000"/>
                </a:solidFill>
              </a:rPr>
              <a:t>Lub Ib Hli 2022 - Lub Tsib Hli 2022</a:t>
            </a:r>
            <a:r>
              <a:rPr lang="en" sz="1220" dirty="0">
                <a:solidFill>
                  <a:srgbClr val="000000"/>
                </a:solidFill>
              </a:rPr>
              <a:t>)</a:t>
            </a:r>
            <a:endParaRPr sz="1220" dirty="0">
              <a:solidFill>
                <a:srgbClr val="000000"/>
              </a:solidFill>
            </a:endParaRPr>
          </a:p>
        </p:txBody>
      </p:sp>
      <p:sp>
        <p:nvSpPr>
          <p:cNvPr id="324" name="Google Shape;324;p46"/>
          <p:cNvSpPr txBox="1"/>
          <p:nvPr/>
        </p:nvSpPr>
        <p:spPr>
          <a:xfrm>
            <a:off x="8216550" y="2718275"/>
            <a:ext cx="927600" cy="615523"/>
          </a:xfrm>
          <a:prstGeom prst="rect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Xaus xyoo 1</a:t>
            </a:r>
            <a:endParaRPr b="1" dirty="0"/>
          </a:p>
        </p:txBody>
      </p:sp>
      <p:cxnSp>
        <p:nvCxnSpPr>
          <p:cNvPr id="325" name="Google Shape;325;p46"/>
          <p:cNvCxnSpPr/>
          <p:nvPr/>
        </p:nvCxnSpPr>
        <p:spPr>
          <a:xfrm>
            <a:off x="7552444" y="3959470"/>
            <a:ext cx="3300" cy="786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26" name="Google Shape;326;p46"/>
          <p:cNvSpPr txBox="1"/>
          <p:nvPr/>
        </p:nvSpPr>
        <p:spPr>
          <a:xfrm>
            <a:off x="6613050" y="4094075"/>
            <a:ext cx="1991100" cy="923299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/>
              <a:t>Hnub tim 2 Lub tsib hli</a:t>
            </a:r>
            <a:endParaRPr sz="8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Kev sib </a:t>
            </a:r>
            <a:r>
              <a:rPr lang="en-US" sz="800" dirty="0" err="1"/>
              <a:t>tham</a:t>
            </a:r>
            <a:r>
              <a:rPr lang="en-US" sz="800" dirty="0"/>
              <a:t> </a:t>
            </a:r>
            <a:r>
              <a:rPr lang="en-US" sz="800" dirty="0" err="1"/>
              <a:t>txog</a:t>
            </a:r>
            <a:r>
              <a:rPr lang="en-US" sz="800" dirty="0"/>
              <a:t> </a:t>
            </a:r>
            <a:r>
              <a:rPr lang="en-US" sz="800" dirty="0" err="1"/>
              <a:t>kev</a:t>
            </a:r>
            <a:r>
              <a:rPr lang="en-US" sz="800" dirty="0"/>
              <a:t> sib </a:t>
            </a:r>
            <a:r>
              <a:rPr lang="en-US" sz="800" dirty="0" err="1"/>
              <a:t>tham</a:t>
            </a:r>
            <a:r>
              <a:rPr lang="en-US" sz="800" dirty="0"/>
              <a:t> </a:t>
            </a:r>
            <a:r>
              <a:rPr lang="en-US" sz="800" dirty="0" err="1"/>
              <a:t>nrog</a:t>
            </a:r>
            <a:r>
              <a:rPr lang="en-US" sz="800" dirty="0"/>
              <a:t> </a:t>
            </a:r>
            <a:r>
              <a:rPr lang="en-US" sz="800" dirty="0" err="1"/>
              <a:t>Cov</a:t>
            </a:r>
            <a:r>
              <a:rPr lang="en-US" sz="800" dirty="0"/>
              <a:t> </a:t>
            </a:r>
            <a:r>
              <a:rPr lang="en-US" sz="800" dirty="0" err="1"/>
              <a:t>Thawj</a:t>
            </a:r>
            <a:r>
              <a:rPr lang="en-US" sz="800" dirty="0"/>
              <a:t> </a:t>
            </a:r>
            <a:r>
              <a:rPr lang="en-US" sz="800" dirty="0" err="1"/>
              <a:t>Coj</a:t>
            </a:r>
            <a:r>
              <a:rPr lang="en-US" sz="800" dirty="0"/>
              <a:t> </a:t>
            </a:r>
            <a:r>
              <a:rPr lang="en-US" sz="800" dirty="0" err="1"/>
              <a:t>thiab</a:t>
            </a:r>
            <a:r>
              <a:rPr lang="en-US" sz="800" dirty="0"/>
              <a:t> </a:t>
            </a:r>
            <a:r>
              <a:rPr lang="en-US" sz="800" dirty="0" err="1"/>
              <a:t>ua</a:t>
            </a:r>
            <a:r>
              <a:rPr lang="en-US" sz="800" dirty="0"/>
              <a:t> </a:t>
            </a:r>
            <a:r>
              <a:rPr lang="en-US" sz="800" dirty="0" err="1"/>
              <a:t>raws</a:t>
            </a:r>
            <a:r>
              <a:rPr lang="en-US" sz="800" dirty="0"/>
              <a:t> li </a:t>
            </a:r>
            <a:r>
              <a:rPr lang="en-US" sz="800" dirty="0" err="1"/>
              <a:t>ib</a:t>
            </a:r>
            <a:r>
              <a:rPr lang="en-US" sz="800" dirty="0"/>
              <a:t> </a:t>
            </a:r>
            <a:r>
              <a:rPr lang="en-US" sz="800" dirty="0" err="1"/>
              <a:t>qho</a:t>
            </a:r>
            <a:r>
              <a:rPr lang="en-US" sz="800" dirty="0"/>
              <a:t> </a:t>
            </a:r>
            <a:r>
              <a:rPr lang="en-US" sz="800" dirty="0" err="1"/>
              <a:t>kev</a:t>
            </a:r>
            <a:r>
              <a:rPr lang="en-US" sz="800" dirty="0"/>
              <a:t> </a:t>
            </a:r>
            <a:r>
              <a:rPr lang="en-US" sz="800" dirty="0" err="1"/>
              <a:t>txiav</a:t>
            </a:r>
            <a:r>
              <a:rPr lang="en-US" sz="800" dirty="0"/>
              <a:t> </a:t>
            </a:r>
            <a:r>
              <a:rPr lang="en-US" sz="800" dirty="0" err="1"/>
              <a:t>txim</a:t>
            </a:r>
            <a:r>
              <a:rPr lang="en-US" sz="800" dirty="0"/>
              <a:t> </a:t>
            </a:r>
            <a:r>
              <a:rPr lang="en-US" sz="800" dirty="0" err="1"/>
              <a:t>siab</a:t>
            </a:r>
            <a:r>
              <a:rPr lang="en-US" sz="800" dirty="0"/>
              <a:t>; </a:t>
            </a:r>
            <a:r>
              <a:rPr lang="en-US" sz="800" dirty="0" err="1"/>
              <a:t>Lwm</a:t>
            </a:r>
            <a:r>
              <a:rPr lang="en-US" sz="800" dirty="0"/>
              <a:t> </a:t>
            </a:r>
            <a:r>
              <a:rPr lang="en-US" sz="800" dirty="0" err="1"/>
              <a:t>pab</a:t>
            </a:r>
            <a:r>
              <a:rPr lang="en-US" sz="800" dirty="0"/>
              <a:t> </a:t>
            </a:r>
            <a:r>
              <a:rPr lang="en-US" sz="800" dirty="0" err="1"/>
              <a:t>pawg</a:t>
            </a:r>
            <a:r>
              <a:rPr lang="en-US" sz="800" dirty="0"/>
              <a:t> tau </a:t>
            </a:r>
            <a:r>
              <a:rPr lang="en-US" sz="800" dirty="0" err="1"/>
              <a:t>txheeb</a:t>
            </a:r>
            <a:r>
              <a:rPr lang="en-US" sz="800" dirty="0"/>
              <a:t> </a:t>
            </a:r>
            <a:r>
              <a:rPr lang="en-US" sz="800" dirty="0" err="1"/>
              <a:t>xyuas</a:t>
            </a:r>
            <a:r>
              <a:rPr lang="en-US" sz="800" dirty="0"/>
              <a:t> </a:t>
            </a:r>
            <a:r>
              <a:rPr lang="en-US" sz="800" dirty="0" err="1"/>
              <a:t>qhov</a:t>
            </a:r>
            <a:r>
              <a:rPr lang="en-US" sz="800" dirty="0"/>
              <a:t> </a:t>
            </a:r>
            <a:r>
              <a:rPr lang="en-US" sz="800" dirty="0" err="1"/>
              <a:t>tseem</a:t>
            </a:r>
            <a:r>
              <a:rPr lang="en-US" sz="800" dirty="0"/>
              <a:t> </a:t>
            </a:r>
            <a:r>
              <a:rPr lang="en-US" sz="800" dirty="0" err="1"/>
              <a:t>ceeb</a:t>
            </a:r>
            <a:r>
              <a:rPr lang="en-US" sz="800" dirty="0"/>
              <a:t> </a:t>
            </a:r>
            <a:r>
              <a:rPr lang="en-US" sz="800" dirty="0" err="1"/>
              <a:t>rau</a:t>
            </a:r>
            <a:r>
              <a:rPr lang="en-US" sz="800" dirty="0"/>
              <a:t> </a:t>
            </a:r>
            <a:r>
              <a:rPr lang="en-US" sz="800" dirty="0" err="1"/>
              <a:t>Xyoo</a:t>
            </a:r>
            <a:r>
              <a:rPr lang="en-US" sz="800" dirty="0"/>
              <a:t> 2</a:t>
            </a:r>
            <a:endParaRPr sz="800" dirty="0"/>
          </a:p>
        </p:txBody>
      </p:sp>
      <p:sp>
        <p:nvSpPr>
          <p:cNvPr id="327" name="Google Shape;327;p46"/>
          <p:cNvSpPr/>
          <p:nvPr/>
        </p:nvSpPr>
        <p:spPr>
          <a:xfrm>
            <a:off x="6938550" y="2280300"/>
            <a:ext cx="1209250" cy="437975"/>
          </a:xfrm>
          <a:prstGeom prst="flowChartOffpageConnector">
            <a:avLst/>
          </a:prstGeom>
          <a:solidFill>
            <a:srgbClr val="9E9E9E">
              <a:alpha val="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 txBox="1"/>
          <p:nvPr/>
        </p:nvSpPr>
        <p:spPr>
          <a:xfrm>
            <a:off x="6996275" y="2268438"/>
            <a:ext cx="10938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/>
              <a:t>U</a:t>
            </a:r>
            <a:r>
              <a:rPr lang="en" sz="700" dirty="0"/>
              <a:t>a Kev Zoo Siab Rau Hnub Xaus (TBD)</a:t>
            </a:r>
            <a:endParaRPr sz="700" dirty="0"/>
          </a:p>
        </p:txBody>
      </p:sp>
      <p:cxnSp>
        <p:nvCxnSpPr>
          <p:cNvPr id="329" name="Google Shape;329;p46"/>
          <p:cNvCxnSpPr/>
          <p:nvPr/>
        </p:nvCxnSpPr>
        <p:spPr>
          <a:xfrm>
            <a:off x="4989306" y="1992208"/>
            <a:ext cx="3300" cy="7863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30" name="Google Shape;330;p46"/>
          <p:cNvSpPr txBox="1"/>
          <p:nvPr/>
        </p:nvSpPr>
        <p:spPr>
          <a:xfrm>
            <a:off x="4599537" y="720792"/>
            <a:ext cx="872700" cy="1723518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Hnub tim 15 Lub peb hli</a:t>
            </a:r>
            <a:endParaRPr sz="1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Rov ntsuam xyuas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xaiv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lus</a:t>
            </a:r>
            <a:r>
              <a:rPr lang="en-US" sz="1000" dirty="0"/>
              <a:t> </a:t>
            </a:r>
            <a:r>
              <a:rPr lang="en-US" sz="1000" dirty="0" err="1"/>
              <a:t>nug</a:t>
            </a:r>
            <a:r>
              <a:rPr lang="en-US" sz="1000" dirty="0"/>
              <a:t> </a:t>
            </a:r>
            <a:r>
              <a:rPr lang="en-US" sz="1000" dirty="0" err="1"/>
              <a:t>rau</a:t>
            </a:r>
            <a:r>
              <a:rPr lang="en-US" sz="1000" dirty="0"/>
              <a:t> </a:t>
            </a:r>
            <a:r>
              <a:rPr lang="en-US" sz="1000" dirty="0" err="1"/>
              <a:t>kev</a:t>
            </a:r>
            <a:r>
              <a:rPr lang="en-US" sz="1000" dirty="0"/>
              <a:t> sib </a:t>
            </a:r>
            <a:r>
              <a:rPr lang="en-US" sz="1000" dirty="0" err="1"/>
              <a:t>tham</a:t>
            </a:r>
            <a:r>
              <a:rPr lang="en-US" sz="1000" dirty="0"/>
              <a:t> </a:t>
            </a:r>
            <a:r>
              <a:rPr lang="en-US" sz="1000" dirty="0" err="1"/>
              <a:t>nrog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Thawj</a:t>
            </a:r>
            <a:r>
              <a:rPr lang="en-US" sz="1000" dirty="0"/>
              <a:t> </a:t>
            </a:r>
            <a:r>
              <a:rPr lang="en-US" sz="1000" dirty="0" err="1"/>
              <a:t>Coj</a:t>
            </a:r>
            <a:r>
              <a:rPr lang="en" sz="1000" dirty="0"/>
              <a:t> </a:t>
            </a:r>
            <a:endParaRPr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7"/>
          <p:cNvSpPr txBox="1"/>
          <p:nvPr/>
        </p:nvSpPr>
        <p:spPr>
          <a:xfrm>
            <a:off x="514350" y="939283"/>
            <a:ext cx="8115300" cy="39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dirty="0">
                <a:solidFill>
                  <a:srgbClr val="191919"/>
                </a:solidFill>
              </a:rPr>
              <a:t>Sau Cov Tswv Cuab Pawg Sab Laj Ntawm Pej Xeem Ua Ke</a:t>
            </a:r>
            <a:endParaRPr sz="600" dirty="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dirty="0">
                <a:solidFill>
                  <a:srgbClr val="191919"/>
                </a:solidFill>
              </a:rPr>
              <a:t>Lus qhia luv luv</a:t>
            </a:r>
            <a:endParaRPr sz="600" dirty="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dirty="0">
                <a:solidFill>
                  <a:srgbClr val="191919"/>
                </a:solidFill>
              </a:rPr>
              <a:t>Cais ua pab pawg rau hauv lawv qhov teeb meem ntawm cov cuab yeej</a:t>
            </a:r>
            <a:endParaRPr sz="600" dirty="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Lub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rooj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sib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tham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yuav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ua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kom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yooj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yim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ntawm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tus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tsim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TCM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thiab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txhawb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nqa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ntawm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Pab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Pawg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Tswv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Cuab</a:t>
            </a:r>
            <a:endParaRPr lang="en-US" sz="600" dirty="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dirty="0">
                <a:solidFill>
                  <a:srgbClr val="191919"/>
                </a:solidFill>
              </a:rPr>
              <a:t>Sib tham nrog tag nrho Cov Tswv Cuab Pawg Sab Laj Ntawm Pej Xeem duas ib zaug</a:t>
            </a:r>
            <a:endParaRPr sz="600" dirty="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-US" dirty="0" err="1">
                <a:solidFill>
                  <a:srgbClr val="191919"/>
                </a:solidFill>
              </a:rPr>
              <a:t>Ntuav</a:t>
            </a:r>
            <a:r>
              <a:rPr lang="en-US" dirty="0">
                <a:solidFill>
                  <a:srgbClr val="191919"/>
                </a:solidFill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qhia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txog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cov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ntsiab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lus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luv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luv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ntawm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txhua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 err="1">
                <a:solidFill>
                  <a:srgbClr val="191919"/>
                </a:solidFill>
              </a:rPr>
              <a:t>cov</a:t>
            </a:r>
            <a:r>
              <a:rPr lang="en-US" dirty="0">
                <a:solidFill>
                  <a:srgbClr val="191919"/>
                </a:solidFill>
              </a:rPr>
              <a:t> </a:t>
            </a:r>
            <a:r>
              <a:rPr lang="en-US" dirty="0" err="1">
                <a:solidFill>
                  <a:srgbClr val="191919"/>
                </a:solidFill>
              </a:rPr>
              <a:t>cuab</a:t>
            </a:r>
            <a:r>
              <a:rPr lang="en-US" dirty="0">
                <a:solidFill>
                  <a:srgbClr val="191919"/>
                </a:solidFill>
              </a:rPr>
              <a:t> </a:t>
            </a:r>
            <a:r>
              <a:rPr lang="en-US" dirty="0" err="1">
                <a:solidFill>
                  <a:srgbClr val="191919"/>
                </a:solidFill>
              </a:rPr>
              <a:t>yeej</a:t>
            </a:r>
            <a:endParaRPr lang="en-US" sz="600" dirty="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Tshaj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tawm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cov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kauj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ruam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tom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ntej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rau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lub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rooj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sib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tham</a:t>
            </a:r>
            <a:r>
              <a:rPr lang="en-US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 tom </a:t>
            </a:r>
            <a:r>
              <a:rPr lang="en-US" b="0" i="0" u="none" strike="noStrike" cap="none" dirty="0" err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ntej</a:t>
            </a:r>
            <a:endParaRPr lang="en-US" sz="600" dirty="0"/>
          </a:p>
          <a:p>
            <a:pPr marL="330200" marR="0" lvl="1" indent="-158750" algn="l" rtl="0">
              <a:lnSpc>
                <a:spcPct val="202032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500"/>
              <a:buFont typeface="Arial"/>
              <a:buChar char="◆"/>
            </a:pPr>
            <a:r>
              <a:rPr lang="en" b="0" i="0" u="none" strike="noStrike" cap="none" dirty="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Qhov Xaus Ntawm Kev Sib Tham</a:t>
            </a:r>
            <a:endParaRPr sz="600" dirty="0"/>
          </a:p>
        </p:txBody>
      </p:sp>
      <p:sp>
        <p:nvSpPr>
          <p:cNvPr id="336" name="Google Shape;336;p47"/>
          <p:cNvSpPr txBox="1"/>
          <p:nvPr/>
        </p:nvSpPr>
        <p:spPr>
          <a:xfrm>
            <a:off x="0" y="146539"/>
            <a:ext cx="9144000" cy="48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91919"/>
                </a:solidFill>
              </a:rPr>
              <a:t>TEEB MEEM</a:t>
            </a:r>
            <a:r>
              <a:rPr lang="en-US" sz="2400" b="1" dirty="0">
                <a:solidFill>
                  <a:srgbClr val="191919"/>
                </a:solidFill>
              </a:rPr>
              <a:t> COV CUAB YEEJ</a:t>
            </a:r>
            <a:r>
              <a:rPr lang="en" sz="2400" b="1" dirty="0">
                <a:solidFill>
                  <a:srgbClr val="191919"/>
                </a:solidFill>
              </a:rPr>
              <a:t> TUS QAUV KEV SIB THAM</a:t>
            </a:r>
            <a:endParaRPr sz="400" b="1" dirty="0"/>
          </a:p>
        </p:txBody>
      </p:sp>
      <p:sp>
        <p:nvSpPr>
          <p:cNvPr id="337" name="Google Shape;337;p47"/>
          <p:cNvSpPr txBox="1"/>
          <p:nvPr/>
        </p:nvSpPr>
        <p:spPr>
          <a:xfrm>
            <a:off x="172500" y="4720300"/>
            <a:ext cx="8799000" cy="58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2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i="1" dirty="0">
                <a:solidFill>
                  <a:srgbClr val="191919"/>
                </a:solidFill>
              </a:rPr>
              <a:t>*</a:t>
            </a:r>
            <a:r>
              <a:rPr lang="en-US" sz="1300" i="1" dirty="0" err="1">
                <a:solidFill>
                  <a:srgbClr val="191919"/>
                </a:solidFill>
              </a:rPr>
              <a:t>Yog</a:t>
            </a:r>
            <a:r>
              <a:rPr lang="en-US" sz="1300" i="1" dirty="0">
                <a:solidFill>
                  <a:srgbClr val="191919"/>
                </a:solidFill>
              </a:rPr>
              <a:t> </a:t>
            </a:r>
            <a:r>
              <a:rPr lang="en-US" sz="1300" i="1" dirty="0" err="1">
                <a:solidFill>
                  <a:srgbClr val="191919"/>
                </a:solidFill>
              </a:rPr>
              <a:t>tias</a:t>
            </a:r>
            <a:r>
              <a:rPr lang="en-US" sz="1300" i="1" dirty="0">
                <a:solidFill>
                  <a:srgbClr val="191919"/>
                </a:solidFill>
              </a:rPr>
              <a:t> </a:t>
            </a:r>
            <a:r>
              <a:rPr lang="en-US" sz="1300" i="1" dirty="0" err="1">
                <a:solidFill>
                  <a:srgbClr val="191919"/>
                </a:solidFill>
              </a:rPr>
              <a:t>lub</a:t>
            </a:r>
            <a:r>
              <a:rPr lang="en-US" sz="1300" i="1" dirty="0">
                <a:solidFill>
                  <a:srgbClr val="191919"/>
                </a:solidFill>
              </a:rPr>
              <a:t> </a:t>
            </a:r>
            <a:r>
              <a:rPr lang="en-US" sz="1300" i="1" dirty="0" err="1">
                <a:solidFill>
                  <a:srgbClr val="191919"/>
                </a:solidFill>
              </a:rPr>
              <a:t>rooj</a:t>
            </a:r>
            <a:r>
              <a:rPr lang="en-US" sz="1300" i="1" dirty="0">
                <a:solidFill>
                  <a:srgbClr val="191919"/>
                </a:solidFill>
              </a:rPr>
              <a:t> sib </a:t>
            </a:r>
            <a:r>
              <a:rPr lang="en-US" sz="1300" i="1" dirty="0" err="1">
                <a:solidFill>
                  <a:srgbClr val="191919"/>
                </a:solidFill>
              </a:rPr>
              <a:t>tham</a:t>
            </a:r>
            <a:r>
              <a:rPr lang="en-US" sz="1300" i="1" dirty="0">
                <a:solidFill>
                  <a:srgbClr val="191919"/>
                </a:solidFill>
              </a:rPr>
              <a:t> </a:t>
            </a:r>
            <a:r>
              <a:rPr lang="en-US" sz="1300" i="1" dirty="0" err="1">
                <a:solidFill>
                  <a:srgbClr val="191919"/>
                </a:solidFill>
              </a:rPr>
              <a:t>xav</a:t>
            </a:r>
            <a:r>
              <a:rPr lang="en-US" sz="1300" i="1" dirty="0">
                <a:solidFill>
                  <a:srgbClr val="191919"/>
                </a:solidFill>
              </a:rPr>
              <a:t> tau </a:t>
            </a:r>
            <a:r>
              <a:rPr lang="en-US" sz="1300" i="1" dirty="0" err="1">
                <a:solidFill>
                  <a:srgbClr val="191919"/>
                </a:solidFill>
              </a:rPr>
              <a:t>sij</a:t>
            </a:r>
            <a:r>
              <a:rPr lang="en-US" sz="1300" i="1" dirty="0">
                <a:solidFill>
                  <a:srgbClr val="191919"/>
                </a:solidFill>
              </a:rPr>
              <a:t> </a:t>
            </a:r>
            <a:r>
              <a:rPr lang="en-US" sz="1300" i="1" dirty="0" err="1">
                <a:solidFill>
                  <a:srgbClr val="191919"/>
                </a:solidFill>
              </a:rPr>
              <a:t>hawm</a:t>
            </a:r>
            <a:r>
              <a:rPr lang="en-US" sz="1300" i="1" dirty="0">
                <a:solidFill>
                  <a:srgbClr val="191919"/>
                </a:solidFill>
              </a:rPr>
              <a:t> </a:t>
            </a:r>
            <a:r>
              <a:rPr lang="en-US" sz="1300" i="1" dirty="0" err="1">
                <a:solidFill>
                  <a:srgbClr val="191919"/>
                </a:solidFill>
              </a:rPr>
              <a:t>ntxiv</a:t>
            </a:r>
            <a:r>
              <a:rPr lang="en-US" sz="1300" i="1" dirty="0">
                <a:solidFill>
                  <a:srgbClr val="191919"/>
                </a:solidFill>
              </a:rPr>
              <a:t> </a:t>
            </a:r>
            <a:r>
              <a:rPr lang="en-US" sz="1300" i="1" dirty="0" err="1">
                <a:solidFill>
                  <a:srgbClr val="191919"/>
                </a:solidFill>
              </a:rPr>
              <a:t>rau</a:t>
            </a:r>
            <a:r>
              <a:rPr lang="en-US" sz="1300" i="1" dirty="0">
                <a:solidFill>
                  <a:srgbClr val="191919"/>
                </a:solidFill>
              </a:rPr>
              <a:t> </a:t>
            </a:r>
            <a:r>
              <a:rPr lang="en-US" sz="1300" i="1" dirty="0" err="1">
                <a:solidFill>
                  <a:srgbClr val="191919"/>
                </a:solidFill>
              </a:rPr>
              <a:t>kev</a:t>
            </a:r>
            <a:r>
              <a:rPr lang="en-US" sz="1300" i="1" dirty="0">
                <a:solidFill>
                  <a:srgbClr val="191919"/>
                </a:solidFill>
              </a:rPr>
              <a:t> sib </a:t>
            </a:r>
            <a:r>
              <a:rPr lang="en-US" sz="1300" i="1" dirty="0" err="1">
                <a:solidFill>
                  <a:srgbClr val="191919"/>
                </a:solidFill>
              </a:rPr>
              <a:t>tham</a:t>
            </a:r>
            <a:r>
              <a:rPr lang="en-US" sz="1300" i="1" dirty="0">
                <a:solidFill>
                  <a:srgbClr val="191919"/>
                </a:solidFill>
              </a:rPr>
              <a:t>, </a:t>
            </a:r>
            <a:r>
              <a:rPr lang="en-US" sz="1300" i="1" dirty="0" err="1">
                <a:solidFill>
                  <a:srgbClr val="191919"/>
                </a:solidFill>
              </a:rPr>
              <a:t>tuaj</a:t>
            </a:r>
            <a:r>
              <a:rPr lang="en-US" sz="1300" i="1" dirty="0">
                <a:solidFill>
                  <a:srgbClr val="191919"/>
                </a:solidFill>
              </a:rPr>
              <a:t> </a:t>
            </a:r>
            <a:r>
              <a:rPr lang="en-US" sz="1300" i="1" dirty="0" err="1">
                <a:solidFill>
                  <a:srgbClr val="191919"/>
                </a:solidFill>
              </a:rPr>
              <a:t>yeem</a:t>
            </a:r>
            <a:r>
              <a:rPr lang="en-US" sz="1300" i="1" dirty="0">
                <a:solidFill>
                  <a:srgbClr val="191919"/>
                </a:solidFill>
              </a:rPr>
              <a:t> teem </a:t>
            </a:r>
            <a:r>
              <a:rPr lang="en-US" sz="1300" i="1" dirty="0" err="1">
                <a:solidFill>
                  <a:srgbClr val="191919"/>
                </a:solidFill>
              </a:rPr>
              <a:t>sij</a:t>
            </a:r>
            <a:r>
              <a:rPr lang="en-US" sz="1300" i="1" dirty="0">
                <a:solidFill>
                  <a:srgbClr val="191919"/>
                </a:solidFill>
              </a:rPr>
              <a:t> </a:t>
            </a:r>
            <a:r>
              <a:rPr lang="en-US" sz="1300" i="1" dirty="0" err="1">
                <a:solidFill>
                  <a:srgbClr val="191919"/>
                </a:solidFill>
              </a:rPr>
              <a:t>hawm</a:t>
            </a:r>
            <a:r>
              <a:rPr lang="en-US" sz="1300" i="1" dirty="0">
                <a:solidFill>
                  <a:srgbClr val="191919"/>
                </a:solidFill>
              </a:rPr>
              <a:t> sib </a:t>
            </a:r>
            <a:r>
              <a:rPr lang="en-US" sz="1300" i="1" dirty="0" err="1">
                <a:solidFill>
                  <a:srgbClr val="191919"/>
                </a:solidFill>
              </a:rPr>
              <a:t>tham</a:t>
            </a:r>
            <a:r>
              <a:rPr lang="en-US" sz="1300" i="1" dirty="0">
                <a:solidFill>
                  <a:srgbClr val="191919"/>
                </a:solidFill>
              </a:rPr>
              <a:t> tau</a:t>
            </a:r>
            <a:endParaRPr i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8"/>
          <p:cNvSpPr txBox="1">
            <a:spLocks noGrp="1"/>
          </p:cNvSpPr>
          <p:nvPr>
            <p:ph type="title"/>
          </p:nvPr>
        </p:nvSpPr>
        <p:spPr>
          <a:xfrm>
            <a:off x="311700" y="321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b="1" dirty="0">
                <a:solidFill>
                  <a:srgbClr val="000000"/>
                </a:solidFill>
              </a:rPr>
              <a:t>Vim Li Cas, </a:t>
            </a:r>
            <a:r>
              <a:rPr lang="en-US" sz="3200" b="1" dirty="0" err="1">
                <a:solidFill>
                  <a:srgbClr val="000000"/>
                </a:solidFill>
              </a:rPr>
              <a:t>Yuav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 err="1">
                <a:solidFill>
                  <a:srgbClr val="000000"/>
                </a:solidFill>
              </a:rPr>
              <a:t>Ua</a:t>
            </a:r>
            <a:r>
              <a:rPr lang="en-US" sz="3200" b="1" dirty="0">
                <a:solidFill>
                  <a:srgbClr val="000000"/>
                </a:solidFill>
              </a:rPr>
              <a:t> Li Ca, Dab </a:t>
            </a:r>
            <a:r>
              <a:rPr lang="en-US" sz="3200" b="1" dirty="0" err="1">
                <a:solidFill>
                  <a:srgbClr val="000000"/>
                </a:solidFill>
              </a:rPr>
              <a:t>Tsi</a:t>
            </a:r>
            <a:r>
              <a:rPr lang="en-US" sz="3200" b="1" dirty="0">
                <a:solidFill>
                  <a:srgbClr val="000000"/>
                </a:solidFill>
              </a:rPr>
              <a:t>?</a:t>
            </a:r>
            <a:endParaRPr sz="3200" b="1" dirty="0">
              <a:solidFill>
                <a:srgbClr val="000000"/>
              </a:solidFill>
            </a:endParaRPr>
          </a:p>
        </p:txBody>
      </p:sp>
      <p:sp>
        <p:nvSpPr>
          <p:cNvPr id="343" name="Google Shape;343;p48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839825" cy="338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b="1" dirty="0">
                <a:solidFill>
                  <a:srgbClr val="000000"/>
                </a:solidFill>
              </a:rPr>
              <a:t>Vim Li Cas</a:t>
            </a:r>
            <a:r>
              <a:rPr lang="en-US" dirty="0">
                <a:solidFill>
                  <a:srgbClr val="000000"/>
                </a:solidFill>
              </a:rPr>
              <a:t>” </a:t>
            </a:r>
            <a:r>
              <a:rPr lang="en-US" dirty="0" err="1">
                <a:solidFill>
                  <a:srgbClr val="000000"/>
                </a:solidFill>
              </a:rPr>
              <a:t>yuav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txoj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lwm</a:t>
            </a:r>
            <a:r>
              <a:rPr lang="en-US" dirty="0">
                <a:solidFill>
                  <a:srgbClr val="000000"/>
                </a:solidFill>
              </a:rPr>
              <a:t> no </a:t>
            </a:r>
            <a:r>
              <a:rPr lang="en-US" dirty="0" err="1">
                <a:solidFill>
                  <a:srgbClr val="000000"/>
                </a:solidFill>
              </a:rPr>
              <a:t>nrog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lub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zeem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muag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nyob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siab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tsim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txiaj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ntsig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b="1" dirty="0" err="1">
                <a:solidFill>
                  <a:srgbClr val="000000"/>
                </a:solidFill>
              </a:rPr>
              <a:t>Yuav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Ua</a:t>
            </a:r>
            <a:r>
              <a:rPr lang="en-US" b="1" dirty="0">
                <a:solidFill>
                  <a:srgbClr val="000000"/>
                </a:solidFill>
              </a:rPr>
              <a:t> Li Ca</a:t>
            </a:r>
            <a:r>
              <a:rPr lang="en-US" dirty="0">
                <a:solidFill>
                  <a:srgbClr val="000000"/>
                </a:solidFill>
              </a:rPr>
              <a:t>” </a:t>
            </a:r>
            <a:r>
              <a:rPr lang="en-US" dirty="0" err="1">
                <a:solidFill>
                  <a:srgbClr val="000000"/>
                </a:solidFill>
              </a:rPr>
              <a:t>yuav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nrog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lus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tshaj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tawm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ntawm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txoj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thiab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lub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phiaj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tiav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txheej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txheem</a:t>
            </a:r>
            <a:r>
              <a:rPr lang="en-US" dirty="0">
                <a:solidFill>
                  <a:srgbClr val="000000"/>
                </a:solidFill>
              </a:rPr>
              <a:t> no.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b="1" dirty="0">
                <a:solidFill>
                  <a:srgbClr val="000000"/>
                </a:solidFill>
              </a:rPr>
              <a:t>Dab </a:t>
            </a:r>
            <a:r>
              <a:rPr lang="en-US" b="1" dirty="0" err="1">
                <a:solidFill>
                  <a:srgbClr val="000000"/>
                </a:solidFill>
              </a:rPr>
              <a:t>Tsi</a:t>
            </a:r>
            <a:r>
              <a:rPr lang="en-US" dirty="0">
                <a:solidFill>
                  <a:srgbClr val="000000"/>
                </a:solidFill>
              </a:rPr>
              <a:t>” </a:t>
            </a:r>
            <a:r>
              <a:rPr lang="en-US" dirty="0" err="1">
                <a:solidFill>
                  <a:srgbClr val="000000"/>
                </a:solidFill>
              </a:rPr>
              <a:t>yog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khoom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yuav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tsim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nyob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rau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thaum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kawg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ke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marL="4572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>
                <a:solidFill>
                  <a:srgbClr val="000000"/>
                </a:solidFill>
              </a:rPr>
              <a:t>Nov </a:t>
            </a:r>
            <a:r>
              <a:rPr lang="en-US" b="1" dirty="0" err="1">
                <a:solidFill>
                  <a:srgbClr val="000000"/>
                </a:solidFill>
              </a:rPr>
              <a:t>yog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Cov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Tswv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Yim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Loj</a:t>
            </a:r>
            <a:r>
              <a:rPr lang="en-US" b="1" dirty="0">
                <a:solidFill>
                  <a:srgbClr val="000000"/>
                </a:solidFill>
              </a:rPr>
              <a:t>!</a:t>
            </a:r>
          </a:p>
        </p:txBody>
      </p:sp>
      <p:pic>
        <p:nvPicPr>
          <p:cNvPr id="344" name="Google Shape;34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1525" y="1089275"/>
            <a:ext cx="3278925" cy="29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9"/>
          <p:cNvSpPr txBox="1"/>
          <p:nvPr/>
        </p:nvSpPr>
        <p:spPr>
          <a:xfrm>
            <a:off x="189000" y="131550"/>
            <a:ext cx="8775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Calibri"/>
                <a:ea typeface="Calibri"/>
                <a:cs typeface="Calibri"/>
                <a:sym typeface="Calibri"/>
              </a:rPr>
              <a:t>Cov Tswv Yim Tag Nrho (Strategy Overview)</a:t>
            </a:r>
            <a:endParaRPr sz="3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260550" y="915775"/>
            <a:ext cx="8631900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Lub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hom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phiaj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uas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nyob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tom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qab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ntawm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Cov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Tsim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Lub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Rooj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Sib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Tham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yog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dab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tsi</a:t>
            </a: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?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Txhawm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rau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nkag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siab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qhov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teeb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meem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kom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tob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txheej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txheem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kev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xav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thaum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uas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peb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txav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mus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rau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kev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hloov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txoj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cai</a:t>
            </a: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Cov cuab yeej yog lub sij hawm uas peb  </a:t>
            </a:r>
            <a:r>
              <a:rPr lang="en" sz="1900" b="1" u="sng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txiav txim</a:t>
            </a: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 ua ke.</a:t>
            </a: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Txiaj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ntsig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txiav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txim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siab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sib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koom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ua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ke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ntawm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kev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ua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kom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tiav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peb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cov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hom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phiaj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txoj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cai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0" y="2562775"/>
            <a:ext cx="28575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0"/>
          <p:cNvSpPr txBox="1"/>
          <p:nvPr/>
        </p:nvSpPr>
        <p:spPr>
          <a:xfrm>
            <a:off x="189000" y="131550"/>
            <a:ext cx="8775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latin typeface="Calibri"/>
                <a:ea typeface="Calibri"/>
                <a:cs typeface="Calibri"/>
                <a:sym typeface="Calibri"/>
              </a:rPr>
              <a:t>Cov</a:t>
            </a: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dirty="0" err="1">
                <a:latin typeface="Calibri"/>
                <a:ea typeface="Calibri"/>
                <a:cs typeface="Calibri"/>
                <a:sym typeface="Calibri"/>
              </a:rPr>
              <a:t>Tswv</a:t>
            </a: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00" b="1" dirty="0" err="1">
                <a:latin typeface="Calibri"/>
                <a:ea typeface="Calibri"/>
                <a:cs typeface="Calibri"/>
                <a:sym typeface="Calibri"/>
              </a:rPr>
              <a:t>Yim</a:t>
            </a: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 Tag </a:t>
            </a:r>
            <a:r>
              <a:rPr lang="en-US" sz="3200" b="1" dirty="0" err="1">
                <a:latin typeface="Calibri"/>
                <a:ea typeface="Calibri"/>
                <a:cs typeface="Calibri"/>
                <a:sym typeface="Calibri"/>
              </a:rPr>
              <a:t>Nrho</a:t>
            </a:r>
            <a:r>
              <a:rPr lang="en-US" sz="3200" b="1" dirty="0">
                <a:latin typeface="Calibri"/>
                <a:ea typeface="Calibri"/>
                <a:cs typeface="Calibri"/>
                <a:sym typeface="Calibri"/>
              </a:rPr>
              <a:t> (Strategy Overview)</a:t>
            </a:r>
          </a:p>
        </p:txBody>
      </p:sp>
      <p:sp>
        <p:nvSpPr>
          <p:cNvPr id="357" name="Google Shape;357;p50"/>
          <p:cNvSpPr txBox="1"/>
          <p:nvPr/>
        </p:nvSpPr>
        <p:spPr>
          <a:xfrm>
            <a:off x="260550" y="915775"/>
            <a:ext cx="8631900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i="1" dirty="0">
                <a:latin typeface="Calibri"/>
                <a:ea typeface="Calibri"/>
                <a:cs typeface="Calibri"/>
                <a:sym typeface="Calibri"/>
              </a:rPr>
              <a:t>Tswv yim </a:t>
            </a: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yog dab tsi?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Lub tswv yim = </a:t>
            </a:r>
            <a:r>
              <a:rPr lang="en" sz="1900" i="1" dirty="0">
                <a:latin typeface="Calibri"/>
                <a:ea typeface="Calibri"/>
                <a:cs typeface="Calibri"/>
                <a:sym typeface="Calibri"/>
              </a:rPr>
              <a:t>Cov tswv yim</a:t>
            </a: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 = “Cov tswv yim ntau yam”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Zoo li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tus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saib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xyuas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kev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sib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ntaus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sib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tua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ntau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yam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Peb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yuav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tsum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pom zoo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tias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peb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yuav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ua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li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cas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thiaj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yeej</a:t>
            </a: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, tab sis…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●"/>
            </a:pP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Ua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ntej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peb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yuav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tsum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tau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paub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tias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kev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yeej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txhais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tau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lis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cas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peb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xav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ua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kom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yeej</a:t>
            </a:r>
            <a:r>
              <a:rPr lang="en-US" sz="1900" dirty="0">
                <a:latin typeface="Calibri"/>
                <a:ea typeface="Calibri"/>
                <a:cs typeface="Calibri"/>
                <a:sym typeface="Calibri"/>
              </a:rPr>
              <a:t> dab </a:t>
            </a:r>
            <a:r>
              <a:rPr lang="en-US" sz="1900" dirty="0" err="1">
                <a:latin typeface="Calibri"/>
                <a:ea typeface="Calibri"/>
                <a:cs typeface="Calibri"/>
                <a:sym typeface="Calibri"/>
              </a:rPr>
              <a:t>tsi</a:t>
            </a: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?</a:t>
            </a: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50"/>
          <p:cNvPicPr preferRelativeResize="0"/>
          <p:nvPr/>
        </p:nvPicPr>
        <p:blipFill rotWithShape="1">
          <a:blip r:embed="rId3">
            <a:alphaModFix/>
          </a:blip>
          <a:srcRect l="10567" t="27232" r="11037" b="13913"/>
          <a:stretch/>
        </p:blipFill>
        <p:spPr>
          <a:xfrm>
            <a:off x="1456913" y="3204000"/>
            <a:ext cx="6239160" cy="19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1"/>
          <p:cNvSpPr txBox="1">
            <a:spLocks noGrp="1"/>
          </p:cNvSpPr>
          <p:nvPr>
            <p:ph type="title"/>
          </p:nvPr>
        </p:nvSpPr>
        <p:spPr>
          <a:xfrm>
            <a:off x="311725" y="181124"/>
            <a:ext cx="8520600" cy="611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 b="1" u="sng" dirty="0"/>
              <a:t>HAUJ LWM TOM TSEV</a:t>
            </a:r>
            <a:r>
              <a:rPr lang="en" sz="3600" b="1" dirty="0"/>
              <a:t> </a:t>
            </a:r>
            <a:r>
              <a:rPr lang="en" sz="3600" dirty="0"/>
              <a:t>(Homework)</a:t>
            </a:r>
            <a:endParaRPr sz="3600" dirty="0"/>
          </a:p>
        </p:txBody>
      </p:sp>
      <p:sp>
        <p:nvSpPr>
          <p:cNvPr id="364" name="Google Shape;364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</a:rPr>
              <a:t>Xaiv teeb meem Cov cuab yeej siv Google daim ntawv ntsuam xyuas:</a:t>
            </a:r>
            <a:endParaRPr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3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graphicFrame>
        <p:nvGraphicFramePr>
          <p:cNvPr id="365" name="Google Shape;365;p51"/>
          <p:cNvGraphicFramePr/>
          <p:nvPr>
            <p:extLst>
              <p:ext uri="{D42A27DB-BD31-4B8C-83A1-F6EECF244321}">
                <p14:modId xmlns:p14="http://schemas.microsoft.com/office/powerpoint/2010/main" val="630216595"/>
              </p:ext>
            </p:extLst>
          </p:nvPr>
        </p:nvGraphicFramePr>
        <p:xfrm>
          <a:off x="311725" y="2102375"/>
          <a:ext cx="8520600" cy="2530500"/>
        </p:xfrm>
        <a:graphic>
          <a:graphicData uri="http://schemas.openxmlformats.org/drawingml/2006/table">
            <a:tbl>
              <a:tblPr>
                <a:noFill/>
                <a:tableStyleId>{F8B96880-6B57-4CB3-8493-AB99997239E2}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6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dirty="0">
                          <a:solidFill>
                            <a:schemeClr val="dk1"/>
                          </a:solidFill>
                        </a:rPr>
                        <a:t>Askiv: </a:t>
                      </a:r>
                      <a:r>
                        <a:rPr lang="en" sz="2800" u="sng" dirty="0">
                          <a:solidFill>
                            <a:schemeClr val="accent5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[LINK]</a:t>
                      </a:r>
                      <a:endParaRPr sz="1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</a:rPr>
                        <a:t>Spanish: </a:t>
                      </a:r>
                      <a:r>
                        <a:rPr lang="en" sz="2800" u="sng">
                          <a:solidFill>
                            <a:schemeClr val="accent5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[LINK]</a:t>
                      </a:r>
                      <a:endParaRPr sz="19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5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dirty="0">
                          <a:solidFill>
                            <a:schemeClr val="dk1"/>
                          </a:solidFill>
                        </a:rPr>
                        <a:t>Hmoob: </a:t>
                      </a:r>
                      <a:r>
                        <a:rPr lang="en" sz="2800" u="sng" dirty="0">
                          <a:solidFill>
                            <a:schemeClr val="hlink"/>
                          </a:solidFill>
                          <a:hlinkClick r:id="rId3"/>
                        </a:rPr>
                        <a:t>[LINK]</a:t>
                      </a:r>
                      <a:endParaRPr sz="1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 dirty="0">
                          <a:solidFill>
                            <a:schemeClr val="dk1"/>
                          </a:solidFill>
                        </a:rPr>
                        <a:t>Arabic: </a:t>
                      </a:r>
                      <a:r>
                        <a:rPr lang="en" sz="2800" u="sng" dirty="0">
                          <a:solidFill>
                            <a:schemeClr val="hlink"/>
                          </a:solidFill>
                          <a:hlinkClick r:id="rId3"/>
                        </a:rPr>
                        <a:t>[LINK]</a:t>
                      </a:r>
                      <a:endParaRPr sz="1900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2"/>
          <p:cNvSpPr txBox="1"/>
          <p:nvPr/>
        </p:nvSpPr>
        <p:spPr>
          <a:xfrm>
            <a:off x="108275" y="108275"/>
            <a:ext cx="7594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latin typeface="Calibri"/>
                <a:ea typeface="Calibri"/>
                <a:cs typeface="Calibri"/>
                <a:sym typeface="Calibri"/>
              </a:rPr>
              <a:t>Sib Hawm Cov Rooj Sib Tham Tom Ntej</a:t>
            </a:r>
            <a:endParaRPr sz="24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71" name="Google Shape;371;p52"/>
          <p:cNvGraphicFramePr/>
          <p:nvPr>
            <p:extLst>
              <p:ext uri="{D42A27DB-BD31-4B8C-83A1-F6EECF244321}">
                <p14:modId xmlns:p14="http://schemas.microsoft.com/office/powerpoint/2010/main" val="128691172"/>
              </p:ext>
            </p:extLst>
          </p:nvPr>
        </p:nvGraphicFramePr>
        <p:xfrm>
          <a:off x="416550" y="991588"/>
          <a:ext cx="5391150" cy="1844040"/>
        </p:xfrm>
        <a:graphic>
          <a:graphicData uri="http://schemas.openxmlformats.org/drawingml/2006/table">
            <a:tbl>
              <a:tblPr>
                <a:noFill/>
                <a:tableStyleId>{7398E7FA-F9F5-403A-AA9B-4A8972F4FA27}</a:tableStyleId>
              </a:tblPr>
              <a:tblGrid>
                <a:gridCol w="62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7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rgbClr val="191919"/>
                          </a:solidFill>
                        </a:rPr>
                        <a:t>Paw</a:t>
                      </a:r>
                      <a:r>
                        <a:rPr lang="en" sz="1400" b="1" dirty="0">
                          <a:solidFill>
                            <a:srgbClr val="191919"/>
                          </a:solidFill>
                        </a:rPr>
                        <a:t>g Sab Laj Ntawm Pej Xeem Nqe Lus</a:t>
                      </a:r>
                      <a:endParaRPr sz="1400" b="1" dirty="0">
                        <a:solidFill>
                          <a:srgbClr val="191919"/>
                        </a:solidFill>
                      </a:endParaRPr>
                    </a:p>
                  </a:txBody>
                  <a:tcPr marL="63500" marR="63500" marT="63500" marB="6350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</a:rPr>
                        <a:t>N</a:t>
                      </a: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qe lus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1C458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</a:rPr>
                        <a:t>S</a:t>
                      </a: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ij hawm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 anchor="ctr"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1C45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Xyoo 1</a:t>
                      </a:r>
                      <a:endParaRPr sz="1100" b="1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caij nplooj ntoo zeeg 2021 </a:t>
                      </a:r>
                      <a:endParaRPr sz="1100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xya hli-kaum ob hli 2021</a:t>
                      </a:r>
                      <a:endParaRPr sz="1100" dirty="0"/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caij nplooj ntoo hlav 2022</a:t>
                      </a:r>
                      <a:endParaRPr sz="1100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ib hli-tsib hli 2022</a:t>
                      </a:r>
                      <a:endParaRPr sz="1100" dirty="0"/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/>
                        <a:t>Xyoo 2</a:t>
                      </a:r>
                      <a:endParaRPr sz="1100" b="1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caij nplooj ntoo zeeg 2022</a:t>
                      </a:r>
                      <a:endParaRPr sz="1100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xya hli-kaum ob hli 2022</a:t>
                      </a:r>
                      <a:endParaRPr sz="1100" dirty="0"/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caij nplooj ntoo hlav 2023</a:t>
                      </a:r>
                      <a:endParaRPr sz="1100" dirty="0"/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L</a:t>
                      </a:r>
                      <a:r>
                        <a:rPr lang="en" sz="1100" dirty="0"/>
                        <a:t>ub ib hli-tsib hli 2023</a:t>
                      </a:r>
                      <a:endParaRPr sz="1100" dirty="0"/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2" name="Google Shape;372;p52"/>
          <p:cNvGraphicFramePr/>
          <p:nvPr>
            <p:extLst>
              <p:ext uri="{D42A27DB-BD31-4B8C-83A1-F6EECF244321}">
                <p14:modId xmlns:p14="http://schemas.microsoft.com/office/powerpoint/2010/main" val="2410817844"/>
              </p:ext>
            </p:extLst>
          </p:nvPr>
        </p:nvGraphicFramePr>
        <p:xfrm>
          <a:off x="6180650" y="991600"/>
          <a:ext cx="2686050" cy="2346960"/>
        </p:xfrm>
        <a:graphic>
          <a:graphicData uri="http://schemas.openxmlformats.org/drawingml/2006/table">
            <a:tbl>
              <a:tblPr>
                <a:noFill/>
                <a:tableStyleId>{7398E7FA-F9F5-403A-AA9B-4A8972F4FA27}</a:tableStyleId>
              </a:tblPr>
              <a:tblGrid>
                <a:gridCol w="268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/>
                        <a:t>Lub Rooj Sib Tham Thaum Caij Nploog Ntoo Hlav 2022</a:t>
                      </a:r>
                      <a:endParaRPr sz="1400" b="1" dirty="0"/>
                    </a:p>
                  </a:txBody>
                  <a:tcPr marL="63500" marR="63500" marT="63500" marB="63500"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 err="1"/>
                        <a:t>Cov</a:t>
                      </a:r>
                      <a:r>
                        <a:rPr lang="en-US" sz="1200" b="1" dirty="0"/>
                        <a:t> </a:t>
                      </a:r>
                      <a:r>
                        <a:rPr lang="en-US" sz="1200" b="1" dirty="0" err="1"/>
                        <a:t>Rooj</a:t>
                      </a:r>
                      <a:r>
                        <a:rPr lang="en-US" sz="1200" b="1" dirty="0"/>
                        <a:t> Sib </a:t>
                      </a:r>
                      <a:r>
                        <a:rPr lang="en-US" sz="1200" b="1" dirty="0" err="1"/>
                        <a:t>Tham</a:t>
                      </a:r>
                      <a:r>
                        <a:rPr lang="en-US" sz="1200" b="1" dirty="0"/>
                        <a:t> </a:t>
                      </a:r>
                      <a:r>
                        <a:rPr lang="en-US" sz="1200" b="1" dirty="0" err="1"/>
                        <a:t>Pawg</a:t>
                      </a:r>
                      <a:r>
                        <a:rPr lang="en-US" sz="1200" b="1" dirty="0"/>
                        <a:t> Sab </a:t>
                      </a:r>
                      <a:r>
                        <a:rPr lang="en-US" sz="1200" b="1" dirty="0" err="1"/>
                        <a:t>Laj</a:t>
                      </a:r>
                      <a:r>
                        <a:rPr lang="en-US" sz="1200" b="1" dirty="0"/>
                        <a:t> </a:t>
                      </a:r>
                      <a:r>
                        <a:rPr lang="en-US" sz="1200" b="1" dirty="0" err="1"/>
                        <a:t>Ntawm</a:t>
                      </a:r>
                      <a:r>
                        <a:rPr lang="en-US" sz="1200" b="1" dirty="0"/>
                        <a:t> </a:t>
                      </a:r>
                      <a:r>
                        <a:rPr lang="en-US" sz="1200" b="1" dirty="0" err="1"/>
                        <a:t>Pej</a:t>
                      </a:r>
                      <a:r>
                        <a:rPr lang="en-US" sz="1200" b="1" dirty="0"/>
                        <a:t> </a:t>
                      </a:r>
                      <a:r>
                        <a:rPr lang="en-US" sz="1200" b="1" dirty="0" err="1"/>
                        <a:t>Xeem</a:t>
                      </a:r>
                      <a:endParaRPr sz="1200" b="1" dirty="0"/>
                    </a:p>
                  </a:txBody>
                  <a:tcPr marL="63500" marR="63500" marT="63500" marB="63500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H</a:t>
                      </a:r>
                      <a:r>
                        <a:rPr lang="en" sz="1300" dirty="0"/>
                        <a:t>nub tim 25 lub ib hli, 2022</a:t>
                      </a:r>
                      <a:endParaRPr sz="130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H</a:t>
                      </a:r>
                      <a:r>
                        <a:rPr lang="en" sz="1300" dirty="0"/>
                        <a:t>nub tim 15 lub ob hli, 2022</a:t>
                      </a:r>
                      <a:endParaRPr sz="130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H</a:t>
                      </a:r>
                      <a:r>
                        <a:rPr lang="en" sz="1300" dirty="0"/>
                        <a:t>nub tim 15 lub peb hli, 2022</a:t>
                      </a:r>
                      <a:endParaRPr sz="130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H</a:t>
                      </a:r>
                      <a:r>
                        <a:rPr lang="en" sz="1300" dirty="0"/>
                        <a:t>nub tim 19 lub plaub hli, 2022</a:t>
                      </a:r>
                      <a:endParaRPr sz="130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73" name="Google Shape;373;p52"/>
          <p:cNvGraphicFramePr/>
          <p:nvPr>
            <p:extLst>
              <p:ext uri="{D42A27DB-BD31-4B8C-83A1-F6EECF244321}">
                <p14:modId xmlns:p14="http://schemas.microsoft.com/office/powerpoint/2010/main" val="2270200963"/>
              </p:ext>
            </p:extLst>
          </p:nvPr>
        </p:nvGraphicFramePr>
        <p:xfrm>
          <a:off x="416550" y="3128560"/>
          <a:ext cx="5372100" cy="1884680"/>
        </p:xfrm>
        <a:graphic>
          <a:graphicData uri="http://schemas.openxmlformats.org/drawingml/2006/table">
            <a:tbl>
              <a:tblPr>
                <a:noFill/>
                <a:tableStyleId>{7398E7FA-F9F5-403A-AA9B-4A8972F4FA27}</a:tableStyleId>
              </a:tblPr>
              <a:tblGrid>
                <a:gridCol w="2686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 err="1"/>
                        <a:t>Cov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Xwm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Txheej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Tshwj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b="1" dirty="0" err="1"/>
                        <a:t>Xeeb</a:t>
                      </a:r>
                      <a:endParaRPr sz="1600" b="1" dirty="0"/>
                    </a:p>
                  </a:txBody>
                  <a:tcPr marL="63500" marR="63500" marT="63500" marB="63500">
                    <a:solidFill>
                      <a:srgbClr val="93C47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Lub Rooj SibTham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</a:rPr>
                        <a:t>Hnub Tim (tsis meej)</a:t>
                      </a:r>
                      <a:endParaRPr sz="1100" b="1" dirty="0">
                        <a:solidFill>
                          <a:srgbClr val="FFFFFF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Rooj Sib Tham Pawg Sab Laj &amp; Tus Thawj Coj 1</a:t>
                      </a:r>
                      <a:endParaRPr sz="1100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lim tiam ntawm hnub tim 22 lub peb hli, 2022</a:t>
                      </a:r>
                      <a:endParaRPr sz="110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Rooj Sib Tham Pawg Sab Laj &amp; Tus Thawj Coj 2</a:t>
                      </a:r>
                      <a:endParaRPr sz="1100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lim tiam ntawm hnub tim 2 lub tsib hli, 2022</a:t>
                      </a:r>
                      <a:endParaRPr sz="110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Kev </a:t>
                      </a:r>
                      <a:r>
                        <a:rPr lang="en-US" sz="1100" dirty="0" err="1"/>
                        <a:t>ua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koob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tsheej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thaum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xaus</a:t>
                      </a:r>
                      <a:endParaRPr sz="1100" dirty="0"/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/>
                        <a:t>Lub tsib hli (hnub tim TBD)</a:t>
                      </a:r>
                      <a:endParaRPr sz="1100" dirty="0"/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4" name="Google Shape;374;p52"/>
          <p:cNvSpPr txBox="1"/>
          <p:nvPr/>
        </p:nvSpPr>
        <p:spPr>
          <a:xfrm>
            <a:off x="6146975" y="3547550"/>
            <a:ext cx="27534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Rooj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Sib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Tham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Pawg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Sab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Laj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Ntawm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Pej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Xeem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yuav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muaj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ib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hli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ib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zaug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Cov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Txheej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Txheem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Hnub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Tim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Tshwj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Xeeb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yuav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raug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tshaj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tawm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rau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lub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sij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hawm</a:t>
            </a:r>
            <a:r>
              <a:rPr lang="en-US" sz="1200" i="1" dirty="0">
                <a:latin typeface="Calibri"/>
                <a:ea typeface="Calibri"/>
                <a:cs typeface="Calibri"/>
                <a:sym typeface="Calibri"/>
              </a:rPr>
              <a:t>  tom </a:t>
            </a:r>
            <a:r>
              <a:rPr lang="en-US" sz="1200" i="1" dirty="0" err="1">
                <a:latin typeface="Calibri"/>
                <a:ea typeface="Calibri"/>
                <a:cs typeface="Calibri"/>
                <a:sym typeface="Calibri"/>
              </a:rPr>
              <a:t>qab</a:t>
            </a:r>
            <a:r>
              <a:rPr lang="en" sz="1200" i="1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 i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125" y="4605525"/>
            <a:ext cx="441101" cy="44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>
            <a:spLocks noGrp="1"/>
          </p:cNvSpPr>
          <p:nvPr>
            <p:ph type="title"/>
          </p:nvPr>
        </p:nvSpPr>
        <p:spPr>
          <a:xfrm>
            <a:off x="311700" y="251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1" u="sng" dirty="0"/>
              <a:t>Cov Kev Ceeb Toom (Announcements)</a:t>
            </a:r>
            <a:endParaRPr sz="2400" b="1" u="sng" dirty="0"/>
          </a:p>
        </p:txBody>
      </p:sp>
      <p:sp>
        <p:nvSpPr>
          <p:cNvPr id="381" name="Google Shape;381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98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000000"/>
                </a:solidFill>
              </a:rPr>
              <a:t>Kev Them </a:t>
            </a:r>
            <a:r>
              <a:rPr lang="en-US" sz="1900" dirty="0" err="1">
                <a:solidFill>
                  <a:srgbClr val="000000"/>
                </a:solidFill>
              </a:rPr>
              <a:t>Nyiaj</a:t>
            </a:r>
            <a:r>
              <a:rPr lang="en-US" sz="1900" dirty="0">
                <a:solidFill>
                  <a:srgbClr val="000000"/>
                </a:solidFill>
              </a:rPr>
              <a:t> tau </a:t>
            </a:r>
            <a:r>
              <a:rPr lang="en-US" sz="1900" dirty="0" err="1">
                <a:solidFill>
                  <a:srgbClr val="000000"/>
                </a:solidFill>
              </a:rPr>
              <a:t>ua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tiav</a:t>
            </a:r>
            <a:r>
              <a:rPr lang="en-US" sz="1900" dirty="0">
                <a:solidFill>
                  <a:srgbClr val="000000"/>
                </a:solidFill>
              </a:rPr>
              <a:t> lawm </a:t>
            </a:r>
            <a:r>
              <a:rPr lang="en-US" sz="1900" dirty="0" err="1">
                <a:solidFill>
                  <a:srgbClr val="000000"/>
                </a:solidFill>
              </a:rPr>
              <a:t>thiab</a:t>
            </a:r>
            <a:r>
              <a:rPr lang="en-US" sz="1900" dirty="0">
                <a:solidFill>
                  <a:srgbClr val="000000"/>
                </a:solidFill>
              </a:rPr>
              <a:t> tam sim no tab tom </a:t>
            </a:r>
            <a:r>
              <a:rPr lang="en-US" sz="1900" dirty="0" err="1">
                <a:solidFill>
                  <a:srgbClr val="000000"/>
                </a:solidFill>
              </a:rPr>
              <a:t>muab</a:t>
            </a:r>
            <a:r>
              <a:rPr lang="en-US" sz="1900" dirty="0">
                <a:solidFill>
                  <a:srgbClr val="000000"/>
                </a:solidFill>
              </a:rPr>
              <a:t> </a:t>
            </a:r>
            <a:r>
              <a:rPr lang="en-US" sz="1900" dirty="0" err="1">
                <a:solidFill>
                  <a:srgbClr val="000000"/>
                </a:solidFill>
              </a:rPr>
              <a:t>faib</a:t>
            </a:r>
            <a:r>
              <a:rPr lang="en" sz="1900" dirty="0">
                <a:solidFill>
                  <a:srgbClr val="000000"/>
                </a:solidFill>
              </a:rPr>
              <a:t> </a:t>
            </a: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800" dirty="0">
              <a:solidFill>
                <a:srgbClr val="000000"/>
              </a:solidFill>
            </a:endParaRPr>
          </a:p>
          <a:p>
            <a:pPr marL="914400" lvl="0" indent="-3492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 dirty="0">
                <a:solidFill>
                  <a:srgbClr val="000000"/>
                </a:solidFill>
              </a:rPr>
              <a:t>Kev them nyiaj huab cuas tuaj yeem siv tau rau hnub Friday</a:t>
            </a:r>
            <a:endParaRPr sz="1900" dirty="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914400" lvl="0" indent="-3492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-US" dirty="0">
                <a:solidFill>
                  <a:srgbClr val="000000"/>
                </a:solidFill>
              </a:rPr>
              <a:t>Kev </a:t>
            </a:r>
            <a:r>
              <a:rPr lang="en-US" dirty="0" err="1">
                <a:solidFill>
                  <a:srgbClr val="000000"/>
                </a:solidFill>
              </a:rPr>
              <a:t>ntsuam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xyuas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yuav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tsum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tuaj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lub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lim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tiam</a:t>
            </a:r>
            <a:r>
              <a:rPr lang="en-US" dirty="0">
                <a:solidFill>
                  <a:srgbClr val="000000"/>
                </a:solidFill>
              </a:rPr>
              <a:t> tib 1 </a:t>
            </a:r>
            <a:r>
              <a:rPr lang="en-US" dirty="0" err="1">
                <a:solidFill>
                  <a:srgbClr val="000000"/>
                </a:solidFill>
              </a:rPr>
              <a:t>ntawm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Lub</a:t>
            </a:r>
            <a:r>
              <a:rPr lang="en-US" dirty="0">
                <a:solidFill>
                  <a:srgbClr val="000000"/>
                </a:solidFill>
              </a:rPr>
              <a:t> Ob </a:t>
            </a:r>
            <a:r>
              <a:rPr lang="en-US" dirty="0" err="1">
                <a:solidFill>
                  <a:srgbClr val="000000"/>
                </a:solidFill>
              </a:rPr>
              <a:t>Hli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 i="1" dirty="0">
                <a:solidFill>
                  <a:srgbClr val="000000"/>
                </a:solidFill>
              </a:rPr>
              <a:t>*</a:t>
            </a:r>
            <a:r>
              <a:rPr lang="en-US" sz="1400" i="1" dirty="0" err="1">
                <a:solidFill>
                  <a:srgbClr val="000000"/>
                </a:solidFill>
              </a:rPr>
              <a:t>yog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tias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muaj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teeb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meem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tshwm</a:t>
            </a:r>
            <a:r>
              <a:rPr lang="en-US" sz="1400" i="1" dirty="0">
                <a:solidFill>
                  <a:srgbClr val="000000"/>
                </a:solidFill>
              </a:rPr>
              <a:t> sim </a:t>
            </a:r>
            <a:r>
              <a:rPr lang="en-US" sz="1400" i="1" dirty="0" err="1">
                <a:solidFill>
                  <a:srgbClr val="000000"/>
                </a:solidFill>
              </a:rPr>
              <a:t>txog</a:t>
            </a:r>
            <a:r>
              <a:rPr lang="en-US" sz="1400" i="1" dirty="0">
                <a:solidFill>
                  <a:srgbClr val="000000"/>
                </a:solidFill>
              </a:rPr>
              <a:t> koj </a:t>
            </a:r>
            <a:r>
              <a:rPr lang="en-US" sz="1400" i="1" dirty="0" err="1">
                <a:solidFill>
                  <a:srgbClr val="000000"/>
                </a:solidFill>
              </a:rPr>
              <a:t>cov</a:t>
            </a:r>
            <a:r>
              <a:rPr lang="en-US" sz="1400" i="1" dirty="0">
                <a:solidFill>
                  <a:srgbClr val="000000"/>
                </a:solidFill>
              </a:rPr>
              <a:t> </a:t>
            </a:r>
            <a:r>
              <a:rPr lang="en-US" sz="1400" i="1" dirty="0" err="1">
                <a:solidFill>
                  <a:srgbClr val="000000"/>
                </a:solidFill>
              </a:rPr>
              <a:t>kev</a:t>
            </a:r>
            <a:r>
              <a:rPr lang="en-US" sz="1400" i="1" dirty="0">
                <a:solidFill>
                  <a:srgbClr val="000000"/>
                </a:solidFill>
              </a:rPr>
              <a:t> them </a:t>
            </a:r>
            <a:r>
              <a:rPr lang="en-US" sz="1400" i="1" dirty="0" err="1">
                <a:solidFill>
                  <a:srgbClr val="000000"/>
                </a:solidFill>
              </a:rPr>
              <a:t>nyiaj</a:t>
            </a:r>
            <a:r>
              <a:rPr lang="en-US" sz="1400" i="1" dirty="0">
                <a:solidFill>
                  <a:srgbClr val="000000"/>
                </a:solidFill>
              </a:rPr>
              <a:t>, </a:t>
            </a:r>
            <a:r>
              <a:rPr lang="en-US" sz="1400" i="1" dirty="0" err="1">
                <a:solidFill>
                  <a:srgbClr val="000000"/>
                </a:solidFill>
              </a:rPr>
              <a:t>thov</a:t>
            </a:r>
            <a:r>
              <a:rPr lang="en-US" sz="1400" i="1" dirty="0">
                <a:solidFill>
                  <a:srgbClr val="000000"/>
                </a:solidFill>
              </a:rPr>
              <a:t> hu </a:t>
            </a:r>
            <a:r>
              <a:rPr lang="en-US" sz="1400" i="1" dirty="0" err="1">
                <a:solidFill>
                  <a:srgbClr val="000000"/>
                </a:solidFill>
              </a:rPr>
              <a:t>rau</a:t>
            </a:r>
            <a:r>
              <a:rPr lang="en-US" sz="1400" i="1" dirty="0">
                <a:solidFill>
                  <a:srgbClr val="000000"/>
                </a:solidFill>
              </a:rPr>
              <a:t> Pen </a:t>
            </a:r>
            <a:r>
              <a:rPr lang="en-US" sz="1400" i="1" dirty="0" err="1">
                <a:solidFill>
                  <a:srgbClr val="000000"/>
                </a:solidFill>
              </a:rPr>
              <a:t>ntawm</a:t>
            </a:r>
            <a:r>
              <a:rPr lang="en" sz="1400" i="1" dirty="0">
                <a:solidFill>
                  <a:srgbClr val="000000"/>
                </a:solidFill>
              </a:rPr>
              <a:t> pen@tcmfresno.org</a:t>
            </a:r>
            <a:endParaRPr sz="1700" i="1" dirty="0">
              <a:solidFill>
                <a:srgbClr val="000000"/>
              </a:solidFill>
            </a:endParaRPr>
          </a:p>
        </p:txBody>
      </p:sp>
      <p:pic>
        <p:nvPicPr>
          <p:cNvPr id="382" name="Google Shape;3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500" y="178577"/>
            <a:ext cx="1531100" cy="4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4"/>
          <p:cNvSpPr txBox="1">
            <a:spLocks noGrp="1"/>
          </p:cNvSpPr>
          <p:nvPr>
            <p:ph type="title"/>
          </p:nvPr>
        </p:nvSpPr>
        <p:spPr>
          <a:xfrm>
            <a:off x="311700" y="272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b="1" u="sng" dirty="0"/>
              <a:t>Lub Rooj Sib Tham Tom Ntej</a:t>
            </a:r>
            <a:endParaRPr sz="3200" b="1" u="sng" dirty="0"/>
          </a:p>
        </p:txBody>
      </p:sp>
      <p:sp>
        <p:nvSpPr>
          <p:cNvPr id="388" name="Google Shape;388;p54"/>
          <p:cNvSpPr txBox="1">
            <a:spLocks noGrp="1"/>
          </p:cNvSpPr>
          <p:nvPr>
            <p:ph type="body" idx="1"/>
          </p:nvPr>
        </p:nvSpPr>
        <p:spPr>
          <a:xfrm>
            <a:off x="311700" y="1524650"/>
            <a:ext cx="8520600" cy="30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</a:rPr>
              <a:t>Teb Meem Cov Cuab Yeej Ntawm Lub Rooj Sib Tham Kev Tshawb Fawb Thawj Zaug: Tsim Kho Cov Lus Nug</a:t>
            </a: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Hnub Tuesday, Hnub Tim 15 Lub Ob Hli Thaum 5:30pm-7pm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89" name="Google Shape;3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0125" y="3731775"/>
            <a:ext cx="1315076" cy="1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>
            <a:spLocks noGrp="1"/>
          </p:cNvSpPr>
          <p:nvPr>
            <p:ph type="ctrTitle" idx="4294967295"/>
          </p:nvPr>
        </p:nvSpPr>
        <p:spPr>
          <a:xfrm>
            <a:off x="997425" y="152389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en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oo siab txais tos, Cov lus qhia ntawm Zoom</a:t>
            </a:r>
            <a:endParaRPr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Bienvenidos, Instrucciones para Zoom</a:t>
            </a:r>
            <a:endParaRPr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8"/>
          <p:cNvSpPr txBox="1">
            <a:spLocks noGrp="1"/>
          </p:cNvSpPr>
          <p:nvPr>
            <p:ph type="subTitle" idx="4294967295"/>
          </p:nvPr>
        </p:nvSpPr>
        <p:spPr>
          <a:xfrm>
            <a:off x="158225" y="1216000"/>
            <a:ext cx="713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Xaiv lub Icon Ntuj,Tom qab ntawv xaiv koj hom lus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Selecciona el Icono de Mundo, Elije Tu Idioma Preferido</a:t>
            </a:r>
            <a:endParaRPr sz="1700" b="0" i="0" u="none" strike="noStrike" cap="none" dirty="0">
              <a:solidFill>
                <a:schemeClr val="lt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26" y="1955653"/>
            <a:ext cx="8839198" cy="35534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8"/>
          <p:cNvSpPr/>
          <p:nvPr/>
        </p:nvSpPr>
        <p:spPr>
          <a:xfrm rot="-10796772">
            <a:off x="5492999" y="1397301"/>
            <a:ext cx="319500" cy="495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38"/>
          <p:cNvPicPr preferRelativeResize="0"/>
          <p:nvPr/>
        </p:nvPicPr>
        <p:blipFill rotWithShape="1">
          <a:blip r:embed="rId4">
            <a:alphaModFix/>
          </a:blip>
          <a:srcRect t="78025" r="16826" b="3818"/>
          <a:stretch/>
        </p:blipFill>
        <p:spPr>
          <a:xfrm>
            <a:off x="165000" y="2460225"/>
            <a:ext cx="8914848" cy="109457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8"/>
          <p:cNvSpPr/>
          <p:nvPr/>
        </p:nvSpPr>
        <p:spPr>
          <a:xfrm rot="-5397232">
            <a:off x="6425113" y="2381094"/>
            <a:ext cx="372600" cy="849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8"/>
          <p:cNvSpPr txBox="1">
            <a:spLocks noGrp="1"/>
          </p:cNvSpPr>
          <p:nvPr>
            <p:ph type="subTitle" idx="4294967295"/>
          </p:nvPr>
        </p:nvSpPr>
        <p:spPr>
          <a:xfrm>
            <a:off x="107725" y="4350225"/>
            <a:ext cx="8972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Tech support:</a:t>
            </a: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6AA84F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Para Apoyo Técnico:</a:t>
            </a:r>
            <a:endParaRPr sz="1300" b="0" i="0" u="none" strike="noStrike" cap="none">
              <a:solidFill>
                <a:srgbClr val="6AA84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8"/>
          <p:cNvSpPr txBox="1">
            <a:spLocks noGrp="1"/>
          </p:cNvSpPr>
          <p:nvPr>
            <p:ph type="subTitle" idx="4294967295"/>
          </p:nvPr>
        </p:nvSpPr>
        <p:spPr>
          <a:xfrm>
            <a:off x="259950" y="3679400"/>
            <a:ext cx="8624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Lub rooj sib tham yuav muaj kev txhais lus ib txhij, yog li txais to koj li kev tawm tswv yim ua koj hom lus</a:t>
            </a:r>
            <a:r>
              <a:rPr lang="en" sz="11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junta será interpretada simultáneamente, así que le invitamos a que haga comentarios en su lenguaje nativo. 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>
            <a:spLocks noGrp="1"/>
          </p:cNvSpPr>
          <p:nvPr>
            <p:ph type="title"/>
          </p:nvPr>
        </p:nvSpPr>
        <p:spPr>
          <a:xfrm>
            <a:off x="235750" y="188400"/>
            <a:ext cx="8520600" cy="4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Arial"/>
              <a:buNone/>
            </a:pPr>
            <a:r>
              <a:rPr lang="en" sz="2500" b="1" dirty="0">
                <a:solidFill>
                  <a:srgbClr val="000000"/>
                </a:solidFill>
              </a:rPr>
              <a:t>Cias peb rov ntsuam xyuas peb Txoj cai...</a:t>
            </a:r>
            <a:endParaRPr sz="2500" b="1" dirty="0">
              <a:solidFill>
                <a:srgbClr val="000000"/>
              </a:solidFill>
            </a:endParaRPr>
          </a:p>
        </p:txBody>
      </p:sp>
      <p:sp>
        <p:nvSpPr>
          <p:cNvPr id="192" name="Google Shape;192;p39"/>
          <p:cNvSpPr txBox="1">
            <a:spLocks noGrp="1"/>
          </p:cNvSpPr>
          <p:nvPr>
            <p:ph type="body" idx="1"/>
          </p:nvPr>
        </p:nvSpPr>
        <p:spPr>
          <a:xfrm>
            <a:off x="22350" y="893475"/>
            <a:ext cx="9099300" cy="380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21141"/>
              <a:buNone/>
            </a:pPr>
            <a:endParaRPr sz="224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321141"/>
              <a:buNone/>
            </a:pPr>
            <a:endParaRPr sz="60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" sz="5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Qhib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siab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rau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cov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tswv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yim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tshiab</a:t>
            </a:r>
            <a:endParaRPr lang="en-US" sz="58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-US" sz="5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Mloog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txhuas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tus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neeg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hais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</a:rPr>
              <a:t>lus</a:t>
            </a:r>
            <a:endParaRPr lang="en-US" sz="58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-US" sz="5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-US" sz="58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Ua</a:t>
            </a:r>
            <a:r>
              <a:rPr lang="en-US" sz="5800" b="1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lub</a:t>
            </a:r>
            <a:r>
              <a:rPr lang="en-US" sz="5800" b="1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sij</a:t>
            </a:r>
            <a:r>
              <a:rPr lang="en-US" sz="5800" b="1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hawm</a:t>
            </a:r>
            <a:r>
              <a:rPr lang="en-US" sz="5800" b="1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 sib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npaug</a:t>
            </a:r>
            <a:r>
              <a:rPr lang="en-US" sz="5800" b="1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 zo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rau</a:t>
            </a:r>
            <a:r>
              <a:rPr lang="en-US" sz="5800" b="1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txhuas</a:t>
            </a:r>
            <a:r>
              <a:rPr lang="en-US" sz="5800" b="1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tus</a:t>
            </a:r>
            <a:r>
              <a:rPr lang="en-US" sz="5800" b="1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uas</a:t>
            </a:r>
            <a:r>
              <a:rPr lang="en-US" sz="5800" b="1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 los sib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qhia</a:t>
            </a:r>
            <a:endParaRPr lang="en-US" sz="58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-US" sz="5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" sz="5800" b="1" dirty="0">
                <a:solidFill>
                  <a:srgbClr val="000000"/>
                </a:solidFill>
              </a:rPr>
              <a:t>Hauv lub rooj sib tham ntawm tus neeg: Thov khaws koj lub xov tooj kom ntsiag to, thiab yog tias koj xav teb xov tooj, thov zam txim ntawm koj tus kheej hauv chav</a:t>
            </a:r>
            <a:endParaRPr lang="en-US" sz="58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-US" sz="5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Thaum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lub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rooj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sib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tham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virtual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peb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xav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kom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koj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muab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lub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koob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yees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duab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txhawm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rau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koj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muaj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kev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koom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nrog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tag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nrho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khaws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koj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lub</a:t>
            </a:r>
            <a:r>
              <a:rPr lang="en-US" sz="58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suab</a:t>
            </a:r>
            <a:endParaRPr lang="en-US" sz="58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-US" sz="5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Ua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zoo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rau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lwm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tus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raws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li koj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kev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xav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kom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raug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kho</a:t>
            </a:r>
            <a:endParaRPr lang="en-US" sz="5800" b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5731"/>
              <a:buNone/>
            </a:pPr>
            <a:r>
              <a:rPr lang="en-US" sz="5800" b="1" dirty="0">
                <a:solidFill>
                  <a:srgbClr val="000000"/>
                </a:solidFill>
              </a:rPr>
              <a:t>7. 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Siv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lub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icon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tes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yog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tias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koj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muaj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lus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nug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los sis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lus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tawm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tswv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yim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, los sis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sau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tso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rau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hauv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kev</a:t>
            </a:r>
            <a:r>
              <a:rPr lang="en-US" sz="5800" b="1" dirty="0">
                <a:solidFill>
                  <a:srgbClr val="000000"/>
                </a:solidFill>
                <a:latin typeface="+mj-lt"/>
              </a:rPr>
              <a:t> sib </a:t>
            </a:r>
            <a:r>
              <a:rPr lang="en-US" sz="5800" b="1" dirty="0" err="1">
                <a:solidFill>
                  <a:srgbClr val="000000"/>
                </a:solidFill>
                <a:latin typeface="+mj-lt"/>
              </a:rPr>
              <a:t>tham</a:t>
            </a:r>
            <a:r>
              <a:rPr lang="en-US" sz="6000" b="1" dirty="0">
                <a:solidFill>
                  <a:srgbClr val="000000"/>
                </a:solidFill>
              </a:rPr>
              <a:t>.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1109"/>
              <a:buNone/>
            </a:pPr>
            <a:endParaRPr sz="7121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38089"/>
              <a:buNone/>
            </a:pPr>
            <a:endParaRPr sz="5214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pic>
        <p:nvPicPr>
          <p:cNvPr id="193" name="Google Shape;1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250" y="599400"/>
            <a:ext cx="1974575" cy="10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650" y="553512"/>
            <a:ext cx="1174826" cy="117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>
            <a:spLocks noGrp="1"/>
          </p:cNvSpPr>
          <p:nvPr>
            <p:ph type="title"/>
          </p:nvPr>
        </p:nvSpPr>
        <p:spPr>
          <a:xfrm>
            <a:off x="311700" y="195825"/>
            <a:ext cx="8520600" cy="8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800" b="1" u="sng" dirty="0">
                <a:solidFill>
                  <a:srgbClr val="000000"/>
                </a:solidFill>
              </a:rPr>
              <a:t>Lus</a:t>
            </a:r>
            <a:r>
              <a:rPr lang="en" sz="3800" b="1" dirty="0">
                <a:solidFill>
                  <a:srgbClr val="000000"/>
                </a:solidFill>
              </a:rPr>
              <a:t>  (Vocabulary)</a:t>
            </a:r>
            <a:endParaRPr sz="3800" b="1" dirty="0">
              <a:solidFill>
                <a:srgbClr val="000000"/>
              </a:solidFill>
            </a:endParaRPr>
          </a:p>
        </p:txBody>
      </p:sp>
      <p:sp>
        <p:nvSpPr>
          <p:cNvPr id="200" name="Google Shape;200;p40"/>
          <p:cNvSpPr txBox="1">
            <a:spLocks noGrp="1"/>
          </p:cNvSpPr>
          <p:nvPr>
            <p:ph type="body" idx="1"/>
          </p:nvPr>
        </p:nvSpPr>
        <p:spPr>
          <a:xfrm>
            <a:off x="311700" y="1017025"/>
            <a:ext cx="85206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5821"/>
              <a:buNone/>
            </a:pPr>
            <a:r>
              <a:rPr lang="en" sz="4000" b="1" dirty="0">
                <a:solidFill>
                  <a:srgbClr val="000000"/>
                </a:solidFill>
              </a:rPr>
              <a:t>Cov Cuab Yeej (Caucus) – </a:t>
            </a:r>
            <a:r>
              <a:rPr lang="en" sz="4000" b="1" dirty="0">
                <a:solidFill>
                  <a:srgbClr val="1C4587"/>
                </a:solidFill>
              </a:rPr>
              <a:t>pawg neeg koom siab los txhawb qhov kev uas pom zoo.</a:t>
            </a:r>
            <a:endParaRPr sz="4000" b="1" dirty="0"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5821"/>
              <a:buNone/>
            </a:pPr>
            <a:r>
              <a:rPr lang="en" sz="4000" b="1" dirty="0">
                <a:solidFill>
                  <a:srgbClr val="000000"/>
                </a:solidFill>
              </a:rPr>
              <a:t>Txheej Txheem (System) – </a:t>
            </a:r>
            <a:r>
              <a:rPr lang="en" sz="4000" b="1" dirty="0">
                <a:solidFill>
                  <a:srgbClr val="1C4587"/>
                </a:solidFill>
              </a:rPr>
              <a:t>qee qhov ntawm cov khoom ua hauj lwm ua ke ua ib feem ntawm kev sib txuas hauv network</a:t>
            </a:r>
            <a:endParaRPr sz="4000" b="1" dirty="0"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21"/>
              <a:buNone/>
            </a:pPr>
            <a:r>
              <a:rPr lang="en" sz="4000" b="1" dirty="0">
                <a:solidFill>
                  <a:srgbClr val="000000"/>
                </a:solidFill>
              </a:rPr>
              <a:t>Txoj Cai (Policy) – </a:t>
            </a:r>
            <a:r>
              <a:rPr lang="en" sz="4000" b="1" dirty="0">
                <a:solidFill>
                  <a:srgbClr val="1C4587"/>
                </a:solidFill>
              </a:rPr>
              <a:t>txoj cai kev ua hauj lwm ntawm cov txheej txheem</a:t>
            </a:r>
            <a:endParaRPr sz="4000" b="1" dirty="0"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21"/>
              <a:buNone/>
            </a:pPr>
            <a:r>
              <a:rPr lang="en" sz="4000" b="1" dirty="0">
                <a:solidFill>
                  <a:srgbClr val="000000"/>
                </a:solidFill>
              </a:rPr>
              <a:t>Hwj Chim (Power) </a:t>
            </a:r>
            <a:r>
              <a:rPr lang="en" sz="4000" dirty="0">
                <a:solidFill>
                  <a:srgbClr val="000000"/>
                </a:solidFill>
              </a:rPr>
              <a:t>– </a:t>
            </a:r>
            <a:r>
              <a:rPr lang="en" sz="4000" b="1" dirty="0">
                <a:solidFill>
                  <a:srgbClr val="1C4587"/>
                </a:solidFill>
              </a:rPr>
              <a:t>muaj peev xwm ntawm kev ua lub luag hauj lwm</a:t>
            </a:r>
            <a:endParaRPr sz="4000" b="1" dirty="0">
              <a:solidFill>
                <a:srgbClr val="1C458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5821"/>
              <a:buNone/>
            </a:pPr>
            <a:r>
              <a:rPr lang="en" sz="4000" b="1" dirty="0">
                <a:solidFill>
                  <a:srgbClr val="000000"/>
                </a:solidFill>
              </a:rPr>
              <a:t>Kev Txiav Txim Siab (Deliberation) </a:t>
            </a:r>
            <a:r>
              <a:rPr lang="en" sz="4000" b="1" dirty="0">
                <a:solidFill>
                  <a:schemeClr val="lt1"/>
                </a:solidFill>
              </a:rPr>
              <a:t>–</a:t>
            </a:r>
            <a:r>
              <a:rPr lang="en" sz="4000" b="1" dirty="0">
                <a:solidFill>
                  <a:srgbClr val="4A86E8"/>
                </a:solidFill>
              </a:rPr>
              <a:t> </a:t>
            </a:r>
            <a:r>
              <a:rPr lang="en" sz="4000" b="1" dirty="0">
                <a:solidFill>
                  <a:srgbClr val="1C4587"/>
                </a:solidFill>
              </a:rPr>
              <a:t>nws xav txog los sis sib tham txog qee yam thiab ua tib zoo txiav txim siab.</a:t>
            </a:r>
            <a:endParaRPr sz="4000" b="1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ct val="105821"/>
              <a:buNone/>
            </a:pPr>
            <a:r>
              <a:rPr lang="en" sz="4000" b="1" dirty="0">
                <a:solidFill>
                  <a:srgbClr val="000000"/>
                </a:solidFill>
              </a:rPr>
              <a:t>Hwj  Chim- Sib Qhia (Power-Sharing) </a:t>
            </a:r>
            <a:r>
              <a:rPr lang="en" sz="4000" b="1" dirty="0">
                <a:solidFill>
                  <a:schemeClr val="lt1"/>
                </a:solidFill>
              </a:rPr>
              <a:t>-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txoj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cai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kev</a:t>
            </a:r>
            <a:r>
              <a:rPr lang="en-US" sz="4000" b="1" dirty="0">
                <a:solidFill>
                  <a:srgbClr val="1C4587"/>
                </a:solidFill>
              </a:rPr>
              <a:t> pom zoo </a:t>
            </a:r>
            <a:r>
              <a:rPr lang="en-US" sz="4000" b="1" dirty="0" err="1">
                <a:solidFill>
                  <a:srgbClr val="1C4587"/>
                </a:solidFill>
              </a:rPr>
              <a:t>ntawm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cov</a:t>
            </a:r>
            <a:r>
              <a:rPr lang="en-US" sz="4000" b="1" dirty="0">
                <a:solidFill>
                  <a:srgbClr val="1C4587"/>
                </a:solidFill>
              </a:rPr>
              <a:t> nom </a:t>
            </a:r>
            <a:r>
              <a:rPr lang="en-US" sz="4000" b="1" dirty="0" err="1">
                <a:solidFill>
                  <a:srgbClr val="1C4587"/>
                </a:solidFill>
              </a:rPr>
              <a:t>tswv</a:t>
            </a:r>
            <a:r>
              <a:rPr lang="en-US" sz="4000" b="1" dirty="0">
                <a:solidFill>
                  <a:srgbClr val="1C4587"/>
                </a:solidFill>
              </a:rPr>
              <a:t> los sis </a:t>
            </a:r>
            <a:r>
              <a:rPr lang="en-US" sz="4000" b="1" dirty="0" err="1">
                <a:solidFill>
                  <a:srgbClr val="1C4587"/>
                </a:solidFill>
              </a:rPr>
              <a:t>nyob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rau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hauv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lub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koom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haum</a:t>
            </a:r>
            <a:r>
              <a:rPr lang="en-US" sz="4000" b="1" dirty="0">
                <a:solidFill>
                  <a:srgbClr val="1C4587"/>
                </a:solidFill>
              </a:rPr>
              <a:t> los </a:t>
            </a:r>
            <a:r>
              <a:rPr lang="en-US" sz="4000" b="1" dirty="0" err="1">
                <a:solidFill>
                  <a:srgbClr val="1C4587"/>
                </a:solidFill>
              </a:rPr>
              <a:t>qhia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lub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luag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hauj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lwm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rau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kev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txiav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txim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siab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thiab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kev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ua</a:t>
            </a:r>
            <a:r>
              <a:rPr lang="en-US" sz="4000" b="1" dirty="0">
                <a:solidFill>
                  <a:srgbClr val="1C4587"/>
                </a:solidFill>
              </a:rPr>
              <a:t> nom </a:t>
            </a:r>
            <a:r>
              <a:rPr lang="en-US" sz="4000" b="1" dirty="0" err="1">
                <a:solidFill>
                  <a:srgbClr val="1C4587"/>
                </a:solidFill>
              </a:rPr>
              <a:t>ua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tswv</a:t>
            </a:r>
            <a:r>
              <a:rPr lang="en" sz="4000" b="1" dirty="0">
                <a:solidFill>
                  <a:srgbClr val="1C4587"/>
                </a:solidFill>
              </a:rPr>
              <a:t>.</a:t>
            </a:r>
            <a:endParaRPr sz="4000" b="1" dirty="0">
              <a:solidFill>
                <a:srgbClr val="1C4587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5821"/>
              <a:buFont typeface="Arial"/>
              <a:buNone/>
            </a:pPr>
            <a:r>
              <a:rPr lang="en" sz="4000" b="1" dirty="0">
                <a:solidFill>
                  <a:srgbClr val="000000"/>
                </a:solidFill>
              </a:rPr>
              <a:t>Tswv Yim (Strategy) </a:t>
            </a:r>
            <a:r>
              <a:rPr lang="en" sz="4000" b="1" dirty="0">
                <a:solidFill>
                  <a:schemeClr val="lt1"/>
                </a:solidFill>
              </a:rPr>
              <a:t>-</a:t>
            </a:r>
            <a:r>
              <a:rPr lang="en" sz="4000" b="1" dirty="0">
                <a:solidFill>
                  <a:srgbClr val="4A86E8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lub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hom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phiaj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ntawm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kev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nqis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tes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ua</a:t>
            </a:r>
            <a:r>
              <a:rPr lang="en-US" sz="4000" b="1" dirty="0">
                <a:solidFill>
                  <a:srgbClr val="1C4587"/>
                </a:solidFill>
              </a:rPr>
              <a:t> los sis </a:t>
            </a:r>
            <a:r>
              <a:rPr lang="en-US" sz="4000" b="1" dirty="0" err="1">
                <a:solidFill>
                  <a:srgbClr val="1C4587"/>
                </a:solidFill>
              </a:rPr>
              <a:t>txoj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cai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tsim</a:t>
            </a:r>
            <a:r>
              <a:rPr lang="en-US" sz="4000" b="1" dirty="0">
                <a:solidFill>
                  <a:srgbClr val="1C4587"/>
                </a:solidFill>
              </a:rPr>
              <a:t> los </a:t>
            </a:r>
            <a:r>
              <a:rPr lang="en-US" sz="4000" b="1" dirty="0" err="1">
                <a:solidFill>
                  <a:srgbClr val="1C4587"/>
                </a:solidFill>
              </a:rPr>
              <a:t>ua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kom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tiav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lub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hom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phiaj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tseem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ceeb</a:t>
            </a:r>
            <a:r>
              <a:rPr lang="en-US" sz="4000" b="1" dirty="0">
                <a:solidFill>
                  <a:srgbClr val="1C4587"/>
                </a:solidFill>
              </a:rPr>
              <a:t> los sis tag </a:t>
            </a:r>
            <a:r>
              <a:rPr lang="en-US" sz="4000" b="1" dirty="0" err="1">
                <a:solidFill>
                  <a:srgbClr val="1C4587"/>
                </a:solidFill>
              </a:rPr>
              <a:t>nrho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lub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hom</a:t>
            </a:r>
            <a:r>
              <a:rPr lang="en-US" sz="4000" b="1" dirty="0">
                <a:solidFill>
                  <a:srgbClr val="1C4587"/>
                </a:solidFill>
              </a:rPr>
              <a:t> </a:t>
            </a:r>
            <a:r>
              <a:rPr lang="en-US" sz="4000" b="1" dirty="0" err="1">
                <a:solidFill>
                  <a:srgbClr val="1C4587"/>
                </a:solidFill>
              </a:rPr>
              <a:t>hpiaj</a:t>
            </a:r>
            <a:r>
              <a:rPr lang="en" sz="3581" b="1" dirty="0">
                <a:solidFill>
                  <a:srgbClr val="1C4587"/>
                </a:solidFill>
              </a:rPr>
              <a:t>.</a:t>
            </a:r>
            <a:endParaRPr sz="3581" b="1" dirty="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1"/>
          <p:cNvSpPr txBox="1">
            <a:spLocks noGrp="1"/>
          </p:cNvSpPr>
          <p:nvPr>
            <p:ph type="title"/>
          </p:nvPr>
        </p:nvSpPr>
        <p:spPr>
          <a:xfrm>
            <a:off x="209950" y="216375"/>
            <a:ext cx="8007600" cy="605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2400" b="1" u="sng" dirty="0">
                <a:solidFill>
                  <a:srgbClr val="000000"/>
                </a:solidFill>
              </a:rPr>
              <a:t>QHOV TXIAJ NTSIG RAU LUB ROOJ SIAB THAM NO</a:t>
            </a:r>
            <a:r>
              <a:rPr lang="en" sz="2400" dirty="0"/>
              <a:t> </a:t>
            </a:r>
            <a:endParaRPr sz="2400" dirty="0"/>
          </a:p>
        </p:txBody>
      </p:sp>
      <p:sp>
        <p:nvSpPr>
          <p:cNvPr id="206" name="Google Shape;206;p41"/>
          <p:cNvSpPr txBox="1">
            <a:spLocks noGrp="1"/>
          </p:cNvSpPr>
          <p:nvPr>
            <p:ph type="body" idx="1"/>
          </p:nvPr>
        </p:nvSpPr>
        <p:spPr>
          <a:xfrm>
            <a:off x="407100" y="1124675"/>
            <a:ext cx="8402100" cy="25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US" sz="2400" b="1" dirty="0" err="1">
                <a:solidFill>
                  <a:srgbClr val="000000"/>
                </a:solidFill>
              </a:rPr>
              <a:t>Hnub</a:t>
            </a:r>
            <a:r>
              <a:rPr lang="en-US" sz="2400" b="1" dirty="0">
                <a:solidFill>
                  <a:srgbClr val="000000"/>
                </a:solidFill>
              </a:rPr>
              <a:t> no </a:t>
            </a:r>
            <a:r>
              <a:rPr lang="en-US" sz="2400" b="1" dirty="0" err="1">
                <a:solidFill>
                  <a:srgbClr val="000000"/>
                </a:solidFill>
              </a:rPr>
              <a:t>peb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yuav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rov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ntsuam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xyuas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cov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teeb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meem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thaum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Lub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Kaum</a:t>
            </a:r>
            <a:r>
              <a:rPr lang="en-US" sz="2400" b="1" dirty="0">
                <a:solidFill>
                  <a:srgbClr val="000000"/>
                </a:solidFill>
              </a:rPr>
              <a:t> Ob </a:t>
            </a:r>
            <a:r>
              <a:rPr lang="en-US" sz="2400" b="1" dirty="0" err="1">
                <a:solidFill>
                  <a:srgbClr val="000000"/>
                </a:solidFill>
              </a:rPr>
              <a:t>Hlis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Qhov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Uas</a:t>
            </a:r>
            <a:r>
              <a:rPr lang="en-US" sz="2400" b="1" dirty="0">
                <a:solidFill>
                  <a:srgbClr val="000000"/>
                </a:solidFill>
              </a:rPr>
              <a:t> Los </a:t>
            </a:r>
            <a:r>
              <a:rPr lang="en-US" sz="2400" b="1" dirty="0" err="1">
                <a:solidFill>
                  <a:srgbClr val="000000"/>
                </a:solidFill>
              </a:rPr>
              <a:t>Ntawm</a:t>
            </a:r>
            <a:r>
              <a:rPr lang="en-US" sz="2400" b="1" dirty="0">
                <a:solidFill>
                  <a:srgbClr val="000000"/>
                </a:solidFill>
              </a:rPr>
              <a:t> Kev Sib </a:t>
            </a:r>
            <a:r>
              <a:rPr lang="en-US" sz="2400" b="1" dirty="0" err="1">
                <a:solidFill>
                  <a:srgbClr val="000000"/>
                </a:solidFill>
              </a:rPr>
              <a:t>Dhos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thiab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kev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xaiv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teeb</a:t>
            </a:r>
            <a:r>
              <a:rPr lang="en-US" sz="2400" b="1" dirty="0">
                <a:solidFill>
                  <a:srgbClr val="000000"/>
                </a:solidFill>
              </a:rPr>
              <a:t> mem </a:t>
            </a:r>
            <a:r>
              <a:rPr lang="en-US" sz="2400" b="1" dirty="0" err="1">
                <a:solidFill>
                  <a:srgbClr val="000000"/>
                </a:solidFill>
              </a:rPr>
              <a:t>cov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cuab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yeej</a:t>
            </a:r>
            <a:endParaRPr sz="2400" b="1" dirty="0">
              <a:solidFill>
                <a:srgbClr val="000000"/>
              </a:solidFill>
            </a:endParaRPr>
          </a:p>
        </p:txBody>
      </p:sp>
      <p:pic>
        <p:nvPicPr>
          <p:cNvPr id="207" name="Google Shape;2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561" y="2668600"/>
            <a:ext cx="2502879" cy="25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311700" y="251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 b="1" dirty="0">
                <a:solidFill>
                  <a:srgbClr val="000000"/>
                </a:solidFill>
              </a:rPr>
              <a:t>Rov Ntsuam Xyuas REAP Cov Kev Qhia</a:t>
            </a:r>
            <a:endParaRPr sz="2920" b="1" dirty="0">
              <a:solidFill>
                <a:srgbClr val="000000"/>
              </a:solidFill>
            </a:endParaRPr>
          </a:p>
        </p:txBody>
      </p:sp>
      <p:sp>
        <p:nvSpPr>
          <p:cNvPr id="213" name="Google Shape;213;p42"/>
          <p:cNvSpPr txBox="1">
            <a:spLocks noGrp="1"/>
          </p:cNvSpPr>
          <p:nvPr>
            <p:ph type="body" idx="1"/>
          </p:nvPr>
        </p:nvSpPr>
        <p:spPr>
          <a:xfrm>
            <a:off x="311700" y="1007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b="1" dirty="0">
                <a:solidFill>
                  <a:srgbClr val="000000"/>
                </a:solidFill>
              </a:rPr>
              <a:t>Kev Coj Nrog Ib Phaum (Leading with a Vision)</a:t>
            </a:r>
            <a:endParaRPr sz="1900" b="1" dirty="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 dirty="0">
                <a:solidFill>
                  <a:srgbClr val="000000"/>
                </a:solidFill>
              </a:rPr>
              <a:t>Tsim tsas lub zeem muag (</a:t>
            </a:r>
            <a:r>
              <a:rPr lang="en" sz="1500" i="1" dirty="0">
                <a:solidFill>
                  <a:srgbClr val="1C4587"/>
                </a:solidFill>
              </a:rPr>
              <a:t>cov txiaj ntsig rau peb</a:t>
            </a:r>
            <a:r>
              <a:rPr lang="en" sz="1500" dirty="0">
                <a:solidFill>
                  <a:srgbClr val="000000"/>
                </a:solidFill>
              </a:rPr>
              <a:t>) thiab lub hom phiaj (</a:t>
            </a:r>
            <a:r>
              <a:rPr lang="en" i="1" dirty="0">
                <a:solidFill>
                  <a:srgbClr val="1C4587"/>
                </a:solidFill>
              </a:rPr>
              <a:t>sib tham txog lub hom phiaj thiab kev ua ntawm lub zeem muag</a:t>
            </a:r>
            <a:r>
              <a:rPr lang="en" sz="1500" dirty="0">
                <a:solidFill>
                  <a:srgbClr val="000000"/>
                </a:solidFill>
              </a:rPr>
              <a:t>) txhawm rau Pawg Sab Laj Ntawm Pej Xeem</a:t>
            </a:r>
            <a:endParaRPr sz="1500"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b="1" dirty="0">
                <a:solidFill>
                  <a:srgbClr val="000000"/>
                </a:solidFill>
              </a:rPr>
              <a:t>Kev Txhim Kho Hauv Zej Zog (Community Organizing)</a:t>
            </a:r>
            <a:endParaRPr sz="1900" b="1" dirty="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-US" sz="1500" dirty="0">
                <a:solidFill>
                  <a:srgbClr val="000000"/>
                </a:solidFill>
              </a:rPr>
              <a:t>Tau </a:t>
            </a:r>
            <a:r>
              <a:rPr lang="en-US" sz="1500" dirty="0" err="1">
                <a:solidFill>
                  <a:srgbClr val="000000"/>
                </a:solidFill>
              </a:rPr>
              <a:t>kawm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paub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txog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kev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tsim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kom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muaj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kev</a:t>
            </a:r>
            <a:r>
              <a:rPr lang="en-US" sz="1500" dirty="0">
                <a:solidFill>
                  <a:srgbClr val="000000"/>
                </a:solidFill>
              </a:rPr>
              <a:t> sib </a:t>
            </a:r>
            <a:r>
              <a:rPr lang="en-US" sz="1500" dirty="0" err="1">
                <a:solidFill>
                  <a:srgbClr val="000000"/>
                </a:solidFill>
              </a:rPr>
              <a:t>raug</a:t>
            </a:r>
            <a:r>
              <a:rPr lang="en-US" sz="1500" dirty="0">
                <a:solidFill>
                  <a:srgbClr val="000000"/>
                </a:solidFill>
              </a:rPr>
              <a:t> zoo </a:t>
            </a:r>
            <a:r>
              <a:rPr lang="en-US" sz="1500" dirty="0" err="1">
                <a:solidFill>
                  <a:srgbClr val="000000"/>
                </a:solidFill>
              </a:rPr>
              <a:t>ntawm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pej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xeem</a:t>
            </a:r>
            <a:r>
              <a:rPr lang="en-US" sz="1500" dirty="0">
                <a:solidFill>
                  <a:srgbClr val="000000"/>
                </a:solidFill>
              </a:rPr>
              <a:t> los </a:t>
            </a:r>
            <a:r>
              <a:rPr lang="en-US" sz="1500" dirty="0" err="1">
                <a:solidFill>
                  <a:srgbClr val="000000"/>
                </a:solidFill>
              </a:rPr>
              <a:t>ntawm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kev</a:t>
            </a:r>
            <a:r>
              <a:rPr lang="en-US" sz="1500" dirty="0">
                <a:solidFill>
                  <a:srgbClr val="000000"/>
                </a:solidFill>
              </a:rPr>
              <a:t> sib </a:t>
            </a:r>
            <a:r>
              <a:rPr lang="en-US" sz="1500" dirty="0" err="1">
                <a:solidFill>
                  <a:srgbClr val="000000"/>
                </a:solidFill>
              </a:rPr>
              <a:t>tham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tim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ntsej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tim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muag</a:t>
            </a:r>
            <a:r>
              <a:rPr lang="en-US" sz="1500" dirty="0">
                <a:solidFill>
                  <a:srgbClr val="000000"/>
                </a:solidFill>
              </a:rPr>
              <a:t> los </a:t>
            </a:r>
            <a:r>
              <a:rPr lang="en-US" sz="1500" dirty="0" err="1">
                <a:solidFill>
                  <a:srgbClr val="000000"/>
                </a:solidFill>
              </a:rPr>
              <a:t>ua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lub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hauv</a:t>
            </a:r>
            <a:r>
              <a:rPr lang="en-US" sz="1500" dirty="0">
                <a:solidFill>
                  <a:srgbClr val="000000"/>
                </a:solidFill>
              </a:rPr>
              <a:t> paus </a:t>
            </a:r>
            <a:r>
              <a:rPr lang="en-US" sz="1500" dirty="0" err="1">
                <a:solidFill>
                  <a:srgbClr val="000000"/>
                </a:solidFill>
              </a:rPr>
              <a:t>rau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kev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koom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tes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hauv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zej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zog</a:t>
            </a:r>
            <a:endParaRPr lang="en-US" sz="1500"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-US" sz="1900" b="1" dirty="0" err="1">
                <a:solidFill>
                  <a:srgbClr val="000000"/>
                </a:solidFill>
              </a:rPr>
              <a:t>Nkag</a:t>
            </a:r>
            <a:r>
              <a:rPr lang="en-US" sz="1900" b="1" dirty="0">
                <a:solidFill>
                  <a:srgbClr val="000000"/>
                </a:solidFill>
              </a:rPr>
              <a:t> </a:t>
            </a:r>
            <a:r>
              <a:rPr lang="en-US" sz="1900" b="1" dirty="0" err="1">
                <a:solidFill>
                  <a:srgbClr val="000000"/>
                </a:solidFill>
              </a:rPr>
              <a:t>Siab</a:t>
            </a:r>
            <a:r>
              <a:rPr lang="en-US" sz="1900" b="1" dirty="0">
                <a:solidFill>
                  <a:srgbClr val="000000"/>
                </a:solidFill>
              </a:rPr>
              <a:t> </a:t>
            </a:r>
            <a:r>
              <a:rPr lang="en-US" sz="1900" b="1" dirty="0" err="1">
                <a:solidFill>
                  <a:srgbClr val="000000"/>
                </a:solidFill>
              </a:rPr>
              <a:t>Txog</a:t>
            </a:r>
            <a:r>
              <a:rPr lang="en-US" sz="1900" b="1" dirty="0">
                <a:solidFill>
                  <a:srgbClr val="000000"/>
                </a:solidFill>
              </a:rPr>
              <a:t> </a:t>
            </a:r>
            <a:r>
              <a:rPr lang="en-US" sz="1900" b="1" dirty="0" err="1">
                <a:solidFill>
                  <a:srgbClr val="000000"/>
                </a:solidFill>
              </a:rPr>
              <a:t>Tej</a:t>
            </a:r>
            <a:r>
              <a:rPr lang="en-US" sz="1900" b="1" dirty="0">
                <a:solidFill>
                  <a:srgbClr val="000000"/>
                </a:solidFill>
              </a:rPr>
              <a:t> </a:t>
            </a:r>
            <a:r>
              <a:rPr lang="en-US" sz="1900" b="1" dirty="0" err="1">
                <a:solidFill>
                  <a:srgbClr val="000000"/>
                </a:solidFill>
              </a:rPr>
              <a:t>Roob</a:t>
            </a:r>
            <a:r>
              <a:rPr lang="en-US" sz="1900" b="1" dirty="0">
                <a:solidFill>
                  <a:srgbClr val="000000"/>
                </a:solidFill>
              </a:rPr>
              <a:t> </a:t>
            </a:r>
            <a:r>
              <a:rPr lang="en-US" sz="1900" b="1" dirty="0" err="1">
                <a:solidFill>
                  <a:srgbClr val="000000"/>
                </a:solidFill>
              </a:rPr>
              <a:t>Hav</a:t>
            </a:r>
            <a:r>
              <a:rPr lang="en-US" sz="1900" b="1" dirty="0">
                <a:solidFill>
                  <a:srgbClr val="000000"/>
                </a:solidFill>
              </a:rPr>
              <a:t> </a:t>
            </a:r>
            <a:r>
              <a:rPr lang="en-US" sz="1900" b="1" dirty="0" err="1">
                <a:solidFill>
                  <a:srgbClr val="000000"/>
                </a:solidFill>
              </a:rPr>
              <a:t>Ntawm</a:t>
            </a:r>
            <a:r>
              <a:rPr lang="en-US" sz="1900" b="1" dirty="0">
                <a:solidFill>
                  <a:srgbClr val="000000"/>
                </a:solidFill>
              </a:rPr>
              <a:t> </a:t>
            </a:r>
            <a:r>
              <a:rPr lang="en-US" sz="1900" b="1" dirty="0" err="1">
                <a:solidFill>
                  <a:srgbClr val="000000"/>
                </a:solidFill>
              </a:rPr>
              <a:t>Nroog</a:t>
            </a:r>
            <a:r>
              <a:rPr lang="en-US" sz="1900" b="1" dirty="0">
                <a:solidFill>
                  <a:srgbClr val="000000"/>
                </a:solidFill>
              </a:rPr>
              <a:t> Fresno</a:t>
            </a: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-US" dirty="0">
                <a:solidFill>
                  <a:srgbClr val="000000"/>
                </a:solidFill>
              </a:rPr>
              <a:t>Kev </a:t>
            </a:r>
            <a:r>
              <a:rPr lang="en-US" dirty="0" err="1">
                <a:solidFill>
                  <a:srgbClr val="000000"/>
                </a:solidFill>
              </a:rPr>
              <a:t>nkag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siab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kev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xav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hloov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ntawm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kev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txheeb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xyuas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qhov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teeb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meem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rau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kev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hloov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txoj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cai</a:t>
            </a:r>
            <a:endParaRPr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b="1" dirty="0">
                <a:solidFill>
                  <a:srgbClr val="000000"/>
                </a:solidFill>
              </a:rPr>
              <a:t>Cov Teeb Meem Rau Cov Kev Cai</a:t>
            </a:r>
            <a:endParaRPr sz="1900" b="1" dirty="0">
              <a:solidFill>
                <a:srgbClr val="000000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-US" sz="1500" dirty="0" err="1">
                <a:solidFill>
                  <a:srgbClr val="000000"/>
                </a:solidFill>
              </a:rPr>
              <a:t>Peb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lub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hwj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chim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ntawm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kev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txheeb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xyuas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qhov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teeb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meem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thiab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txav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mus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rau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kev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hloov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txoj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cai</a:t>
            </a:r>
            <a:endParaRPr sz="1500" dirty="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AutoNum type="arabicPeriod"/>
            </a:pPr>
            <a:r>
              <a:rPr lang="en" sz="1900" b="1" dirty="0">
                <a:solidFill>
                  <a:srgbClr val="000000"/>
                </a:solidFill>
              </a:rPr>
              <a:t>Cov Teeb Meem Rau Cov Kev Cai II</a:t>
            </a:r>
            <a:endParaRPr sz="1900" b="1" dirty="0">
              <a:solidFill>
                <a:srgbClr val="000000"/>
              </a:solidFill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 dirty="0">
                <a:solidFill>
                  <a:srgbClr val="000000"/>
                </a:solidFill>
              </a:rPr>
              <a:t>Tau </a:t>
            </a:r>
            <a:r>
              <a:rPr lang="en-US" sz="1500" dirty="0" err="1">
                <a:solidFill>
                  <a:srgbClr val="000000"/>
                </a:solidFill>
              </a:rPr>
              <a:t>kawm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paub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tias</a:t>
            </a:r>
            <a:r>
              <a:rPr lang="en-US" sz="1500" dirty="0">
                <a:solidFill>
                  <a:srgbClr val="000000"/>
                </a:solidFill>
              </a:rPr>
              <a:t> dab </a:t>
            </a:r>
            <a:r>
              <a:rPr lang="en-US" sz="1500" dirty="0" err="1">
                <a:solidFill>
                  <a:srgbClr val="000000"/>
                </a:solidFill>
              </a:rPr>
              <a:t>tsi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ntawm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lub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rooj</a:t>
            </a:r>
            <a:r>
              <a:rPr lang="en-US" sz="1500" dirty="0">
                <a:solidFill>
                  <a:srgbClr val="000000"/>
                </a:solidFill>
              </a:rPr>
              <a:t> sib </a:t>
            </a:r>
            <a:r>
              <a:rPr lang="en-US" sz="1500" dirty="0" err="1">
                <a:solidFill>
                  <a:srgbClr val="000000"/>
                </a:solidFill>
              </a:rPr>
              <a:t>tham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tshawb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fawb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yog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nyob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rau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hauv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tus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txheej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txheem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ntawm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kev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hloov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txoj</a:t>
            </a:r>
            <a:r>
              <a:rPr lang="en-US" sz="1500" dirty="0">
                <a:solidFill>
                  <a:srgbClr val="000000"/>
                </a:solidFill>
              </a:rPr>
              <a:t> </a:t>
            </a:r>
            <a:r>
              <a:rPr lang="en-US" sz="1500" dirty="0" err="1">
                <a:solidFill>
                  <a:srgbClr val="000000"/>
                </a:solidFill>
              </a:rPr>
              <a:t>cai</a:t>
            </a:r>
            <a:endParaRPr sz="1500" dirty="0">
              <a:solidFill>
                <a:srgbClr val="000000"/>
              </a:solidFill>
            </a:endParaRPr>
          </a:p>
        </p:txBody>
      </p:sp>
      <p:sp>
        <p:nvSpPr>
          <p:cNvPr id="214" name="Google Shape;214;p42"/>
          <p:cNvSpPr txBox="1"/>
          <p:nvPr/>
        </p:nvSpPr>
        <p:spPr>
          <a:xfrm>
            <a:off x="927825" y="4768000"/>
            <a:ext cx="750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i="1" dirty="0" err="1"/>
              <a:t>Txhua</a:t>
            </a:r>
            <a:r>
              <a:rPr lang="en-US" sz="1000" i="1" dirty="0"/>
              <a:t> yam </a:t>
            </a:r>
            <a:r>
              <a:rPr lang="en-US" sz="1000" i="1" dirty="0" err="1"/>
              <a:t>ntaub</a:t>
            </a:r>
            <a:r>
              <a:rPr lang="en-US" sz="1000" i="1" dirty="0"/>
              <a:t> </a:t>
            </a:r>
            <a:r>
              <a:rPr lang="en-US" sz="1000" i="1" dirty="0" err="1"/>
              <a:t>ntawv</a:t>
            </a:r>
            <a:r>
              <a:rPr lang="en-US" sz="1000" i="1" dirty="0"/>
              <a:t> </a:t>
            </a:r>
            <a:r>
              <a:rPr lang="en-US" sz="1000" i="1" dirty="0" err="1"/>
              <a:t>qhia</a:t>
            </a:r>
            <a:r>
              <a:rPr lang="en-US" sz="1000" i="1" dirty="0"/>
              <a:t> </a:t>
            </a:r>
            <a:r>
              <a:rPr lang="en-US" sz="1000" i="1" dirty="0" err="1"/>
              <a:t>txog</a:t>
            </a:r>
            <a:r>
              <a:rPr lang="en-US" sz="1000" i="1" dirty="0"/>
              <a:t> </a:t>
            </a:r>
            <a:r>
              <a:rPr lang="en-US" sz="1000" i="1" dirty="0" err="1"/>
              <a:t>kev</a:t>
            </a:r>
            <a:r>
              <a:rPr lang="en-US" sz="1000" i="1" dirty="0"/>
              <a:t> </a:t>
            </a:r>
            <a:r>
              <a:rPr lang="en-US" sz="1000" i="1" dirty="0" err="1"/>
              <a:t>qhia</a:t>
            </a:r>
            <a:r>
              <a:rPr lang="en-US" sz="1000" i="1" dirty="0"/>
              <a:t> </a:t>
            </a:r>
            <a:r>
              <a:rPr lang="en-US" sz="1000" i="1" dirty="0" err="1"/>
              <a:t>ntawm</a:t>
            </a:r>
            <a:r>
              <a:rPr lang="en-US" sz="1000" i="1" dirty="0"/>
              <a:t> </a:t>
            </a:r>
            <a:r>
              <a:rPr lang="en-US" sz="1000" i="1" dirty="0" err="1"/>
              <a:t>Pawg</a:t>
            </a:r>
            <a:r>
              <a:rPr lang="en-US" sz="1000" i="1" dirty="0"/>
              <a:t> Sab </a:t>
            </a:r>
            <a:r>
              <a:rPr lang="en-US" sz="1000" i="1" dirty="0" err="1"/>
              <a:t>Laj</a:t>
            </a:r>
            <a:r>
              <a:rPr lang="en-US" sz="1000" i="1" dirty="0"/>
              <a:t> </a:t>
            </a:r>
            <a:r>
              <a:rPr lang="en-US" sz="1000" i="1" dirty="0" err="1"/>
              <a:t>Ntawm</a:t>
            </a:r>
            <a:r>
              <a:rPr lang="en-US" sz="1000" i="1" dirty="0"/>
              <a:t> </a:t>
            </a:r>
            <a:r>
              <a:rPr lang="en-US" sz="1000" i="1" dirty="0" err="1"/>
              <a:t>Pej</a:t>
            </a:r>
            <a:r>
              <a:rPr lang="en-US" sz="1000" i="1" dirty="0"/>
              <a:t> </a:t>
            </a:r>
            <a:r>
              <a:rPr lang="en-US" sz="1000" i="1" dirty="0" err="1"/>
              <a:t>Xeem</a:t>
            </a:r>
            <a:r>
              <a:rPr lang="en-US" sz="1000" i="1" dirty="0"/>
              <a:t> </a:t>
            </a:r>
            <a:r>
              <a:rPr lang="en-US" sz="1000" i="1" dirty="0" err="1"/>
              <a:t>nkag</a:t>
            </a:r>
            <a:r>
              <a:rPr lang="en-US" sz="1000" i="1" dirty="0"/>
              <a:t> tau </a:t>
            </a:r>
            <a:r>
              <a:rPr lang="en-US" sz="1000" i="1" dirty="0" err="1"/>
              <a:t>rau</a:t>
            </a:r>
            <a:r>
              <a:rPr lang="en-US" sz="1000" i="1" dirty="0"/>
              <a:t> </a:t>
            </a:r>
            <a:r>
              <a:rPr lang="en-US" sz="1000" i="1" dirty="0" err="1"/>
              <a:t>Hauv</a:t>
            </a:r>
            <a:r>
              <a:rPr lang="en-US" sz="1000" i="1" dirty="0"/>
              <a:t> Google Folder</a:t>
            </a:r>
            <a:r>
              <a:rPr lang="en" sz="1000" i="1" dirty="0"/>
              <a:t> </a:t>
            </a:r>
            <a:r>
              <a:rPr lang="en" sz="1000" i="1" u="sng" dirty="0">
                <a:solidFill>
                  <a:srgbClr val="0000FF"/>
                </a:solidFill>
                <a:highlight>
                  <a:srgbClr val="FFFF00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[LINK]</a:t>
            </a:r>
            <a:endParaRPr sz="1000" i="1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grpSp>
        <p:nvGrpSpPr>
          <p:cNvPr id="215" name="Google Shape;215;p42"/>
          <p:cNvGrpSpPr/>
          <p:nvPr/>
        </p:nvGrpSpPr>
        <p:grpSpPr>
          <a:xfrm>
            <a:off x="311693" y="4465308"/>
            <a:ext cx="664466" cy="641386"/>
            <a:chOff x="311693" y="4465308"/>
            <a:chExt cx="664466" cy="641386"/>
          </a:xfrm>
        </p:grpSpPr>
        <p:pic>
          <p:nvPicPr>
            <p:cNvPr id="216" name="Google Shape;216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693" y="4465308"/>
              <a:ext cx="664466" cy="6413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42"/>
            <p:cNvSpPr/>
            <p:nvPr/>
          </p:nvSpPr>
          <p:spPr>
            <a:xfrm>
              <a:off x="564575" y="4768000"/>
              <a:ext cx="158700" cy="144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pic>
          <p:nvPicPr>
            <p:cNvPr id="218" name="Google Shape;218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10242" y="4712415"/>
              <a:ext cx="267379" cy="2314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225" name="Google Shape;225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96C45-209A-41E0-99F3-9773B256A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89" y="231306"/>
            <a:ext cx="2702372" cy="4807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378272-C73C-4F0F-939E-2C2CD64E2D2B}"/>
              </a:ext>
            </a:extLst>
          </p:cNvPr>
          <p:cNvSpPr txBox="1"/>
          <p:nvPr/>
        </p:nvSpPr>
        <p:spPr>
          <a:xfrm>
            <a:off x="671332" y="231306"/>
            <a:ext cx="341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tx1"/>
                </a:solidFill>
              </a:rPr>
              <a:t>Nqe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Lus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Lub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Zeem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Muag</a:t>
            </a:r>
            <a:endParaRPr lang="en-US" sz="2000" b="1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318DFA-E269-4321-9DD7-1BC5960BC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549" y="245050"/>
            <a:ext cx="2331983" cy="4148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1D1AC-6BAF-455A-86C9-E9EB366A136D}"/>
              </a:ext>
            </a:extLst>
          </p:cNvPr>
          <p:cNvSpPr txBox="1"/>
          <p:nvPr/>
        </p:nvSpPr>
        <p:spPr>
          <a:xfrm>
            <a:off x="5473368" y="245050"/>
            <a:ext cx="3108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Yam </a:t>
            </a:r>
            <a:r>
              <a:rPr lang="en-US" sz="1600" b="1" dirty="0" err="1">
                <a:solidFill>
                  <a:schemeClr val="tx1"/>
                </a:solidFill>
              </a:rPr>
              <a:t>Ntxws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Lub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Hom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Phiaj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557E2E-B524-429B-8CCB-AC8838BA25C7}"/>
              </a:ext>
            </a:extLst>
          </p:cNvPr>
          <p:cNvSpPr/>
          <p:nvPr/>
        </p:nvSpPr>
        <p:spPr>
          <a:xfrm>
            <a:off x="5382228" y="964379"/>
            <a:ext cx="3761772" cy="4022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“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Tiv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Thaiv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thiab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Cob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Qhia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Peb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Cov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Zej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Zog Tam Sim 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thiab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Yav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Tom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Ntej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44"/>
          <p:cNvGrpSpPr/>
          <p:nvPr/>
        </p:nvGrpSpPr>
        <p:grpSpPr>
          <a:xfrm>
            <a:off x="4151610" y="218018"/>
            <a:ext cx="4707464" cy="4707464"/>
            <a:chOff x="0" y="0"/>
            <a:chExt cx="12553236" cy="12553236"/>
          </a:xfrm>
        </p:grpSpPr>
        <p:sp>
          <p:nvSpPr>
            <p:cNvPr id="231" name="Google Shape;231;p44"/>
            <p:cNvSpPr/>
            <p:nvPr/>
          </p:nvSpPr>
          <p:spPr>
            <a:xfrm rot="2700000">
              <a:off x="4112927" y="896342"/>
              <a:ext cx="4327653" cy="4327271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ECC8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4"/>
            <p:cNvSpPr/>
            <p:nvPr/>
          </p:nvSpPr>
          <p:spPr>
            <a:xfrm rot="-8100000">
              <a:off x="4112657" y="7329623"/>
              <a:ext cx="4327653" cy="4327271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9EABA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4"/>
            <p:cNvSpPr/>
            <p:nvPr/>
          </p:nvSpPr>
          <p:spPr>
            <a:xfrm rot="8100000">
              <a:off x="7329432" y="4113118"/>
              <a:ext cx="4327653" cy="4327271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E8B29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4"/>
            <p:cNvSpPr/>
            <p:nvPr/>
          </p:nvSpPr>
          <p:spPr>
            <a:xfrm rot="-2700000">
              <a:off x="896151" y="4112848"/>
              <a:ext cx="4327653" cy="4327271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D3A29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4"/>
            <p:cNvSpPr/>
            <p:nvPr/>
          </p:nvSpPr>
          <p:spPr>
            <a:xfrm rot="2700000">
              <a:off x="4522121" y="1285825"/>
              <a:ext cx="3509022" cy="3524751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ECC8C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4"/>
            <p:cNvSpPr/>
            <p:nvPr/>
          </p:nvSpPr>
          <p:spPr>
            <a:xfrm rot="2700000">
              <a:off x="7744205" y="4507910"/>
              <a:ext cx="3509022" cy="3524751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8B29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4"/>
            <p:cNvSpPr/>
            <p:nvPr/>
          </p:nvSpPr>
          <p:spPr>
            <a:xfrm rot="2700000">
              <a:off x="1300036" y="4507910"/>
              <a:ext cx="3509022" cy="3524751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3A29D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4"/>
            <p:cNvSpPr/>
            <p:nvPr/>
          </p:nvSpPr>
          <p:spPr>
            <a:xfrm rot="2700000">
              <a:off x="4522121" y="7729994"/>
              <a:ext cx="3509022" cy="3524751"/>
            </a:xfrm>
            <a:custGeom>
              <a:avLst/>
              <a:gdLst/>
              <a:ahLst/>
              <a:cxnLst/>
              <a:rect l="l" t="t" r="r" b="b"/>
              <a:pathLst>
                <a:path w="6321665" h="6350000" extrusionOk="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9EABA2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4"/>
            <p:cNvSpPr txBox="1"/>
            <p:nvPr/>
          </p:nvSpPr>
          <p:spPr>
            <a:xfrm>
              <a:off x="4658874" y="2815350"/>
              <a:ext cx="32088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Mental health</a:t>
              </a:r>
              <a:endParaRPr sz="700"/>
            </a:p>
          </p:txBody>
        </p:sp>
        <p:sp>
          <p:nvSpPr>
            <p:cNvPr id="240" name="Google Shape;240;p44"/>
            <p:cNvSpPr txBox="1"/>
            <p:nvPr/>
          </p:nvSpPr>
          <p:spPr>
            <a:xfrm>
              <a:off x="4658874" y="9031391"/>
              <a:ext cx="32088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Safe &amp; inclusive schools for all</a:t>
              </a:r>
              <a:endParaRPr sz="700"/>
            </a:p>
          </p:txBody>
        </p:sp>
        <p:sp>
          <p:nvSpPr>
            <p:cNvPr id="241" name="Google Shape;241;p44"/>
            <p:cNvSpPr txBox="1"/>
            <p:nvPr/>
          </p:nvSpPr>
          <p:spPr>
            <a:xfrm>
              <a:off x="7900261" y="5158418"/>
              <a:ext cx="3186000" cy="20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Affordable housing in healthy communities with access to public services &amp; infrastructure</a:t>
              </a:r>
              <a:endParaRPr sz="700"/>
            </a:p>
          </p:txBody>
        </p:sp>
        <p:sp>
          <p:nvSpPr>
            <p:cNvPr id="242" name="Google Shape;242;p44"/>
            <p:cNvSpPr txBox="1"/>
            <p:nvPr/>
          </p:nvSpPr>
          <p:spPr>
            <a:xfrm>
              <a:off x="1443193" y="5363635"/>
              <a:ext cx="32088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Childcare &amp; workers' rights for economic opportunities for families</a:t>
              </a:r>
              <a:endParaRPr sz="700"/>
            </a:p>
          </p:txBody>
        </p:sp>
      </p:grpSp>
      <p:pic>
        <p:nvPicPr>
          <p:cNvPr id="243" name="Google Shape;243;p44"/>
          <p:cNvPicPr preferRelativeResize="0"/>
          <p:nvPr/>
        </p:nvPicPr>
        <p:blipFill rotWithShape="1">
          <a:blip r:embed="rId3">
            <a:alphaModFix/>
          </a:blip>
          <a:srcRect l="16858" t="2266" r="16585" b="28201"/>
          <a:stretch/>
        </p:blipFill>
        <p:spPr>
          <a:xfrm>
            <a:off x="514350" y="1735931"/>
            <a:ext cx="757822" cy="79168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4"/>
          <p:cNvSpPr txBox="1"/>
          <p:nvPr/>
        </p:nvSpPr>
        <p:spPr>
          <a:xfrm>
            <a:off x="1349690" y="1735931"/>
            <a:ext cx="26751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 err="1">
                <a:solidFill>
                  <a:srgbClr val="000000"/>
                </a:solidFill>
              </a:rPr>
              <a:t>Lub</a:t>
            </a:r>
            <a:r>
              <a:rPr lang="en" sz="2400" b="1" i="0" u="none" strike="noStrike" cap="none" dirty="0">
                <a:solidFill>
                  <a:srgbClr val="000000"/>
                </a:solidFill>
              </a:rPr>
              <a:t> Nroog Fresno Pawg Sab Laj Ntawm Pej Xeem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Qhob Teeb Meem Kawg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24342-DB27-44A0-8C81-0F4DCD0B2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612" y="1213892"/>
            <a:ext cx="822026" cy="3200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C8F42-E652-471E-9B45-28E2167F9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783" y="2204671"/>
            <a:ext cx="1206324" cy="6024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62F0E9-5AC4-4997-A492-58B6CCBB2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528" y="3554852"/>
            <a:ext cx="1047460" cy="462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1FEB8C-4A66-4548-A791-F756EAE5A2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133" y="2160075"/>
            <a:ext cx="1197846" cy="754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20AFD4-E3F0-4C05-AFE6-C54C8BB94217}"/>
              </a:ext>
            </a:extLst>
          </p:cNvPr>
          <p:cNvSpPr txBox="1"/>
          <p:nvPr/>
        </p:nvSpPr>
        <p:spPr>
          <a:xfrm>
            <a:off x="6045356" y="1186544"/>
            <a:ext cx="103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Kev 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puas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siab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puas</a:t>
            </a:r>
            <a:r>
              <a: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ntsws</a:t>
            </a:r>
            <a:endParaRPr lang="en-US" sz="1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EEB7AC-242E-4D34-AC5A-D4AD324FE63E}"/>
              </a:ext>
            </a:extLst>
          </p:cNvPr>
          <p:cNvSpPr txBox="1"/>
          <p:nvPr/>
        </p:nvSpPr>
        <p:spPr>
          <a:xfrm>
            <a:off x="4692141" y="2130872"/>
            <a:ext cx="13117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Kev zos me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nyuam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cov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neeg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ua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hauj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lwm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txoj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cai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rau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khwv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nyiaj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ntaw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tsev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neeg</a:t>
            </a:r>
            <a:endParaRPr lang="en-US" sz="11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BE350-2333-456B-BD42-5DB71C7A87DD}"/>
              </a:ext>
            </a:extLst>
          </p:cNvPr>
          <p:cNvSpPr txBox="1"/>
          <p:nvPr/>
        </p:nvSpPr>
        <p:spPr>
          <a:xfrm>
            <a:off x="5939240" y="3187825"/>
            <a:ext cx="109807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Kev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nyab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xeeb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&amp;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suav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nrog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txhua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tus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ntawm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tsev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kawm</a:t>
            </a:r>
            <a:r>
              <a:rPr lang="en-US" sz="11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ntawv</a:t>
            </a:r>
            <a:endParaRPr lang="en-US" sz="11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326321-2881-49DF-84FF-D1C3ACE84A00}"/>
              </a:ext>
            </a:extLst>
          </p:cNvPr>
          <p:cNvSpPr txBox="1"/>
          <p:nvPr/>
        </p:nvSpPr>
        <p:spPr>
          <a:xfrm>
            <a:off x="7111112" y="1902712"/>
            <a:ext cx="1197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Cov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vaj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tse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pheej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yig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hauv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zej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zog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muaj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noj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qab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haus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huv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nrog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nkag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mus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rau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cov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pab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cuam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pej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xeem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&amp;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tsim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kho</a:t>
            </a:r>
            <a:r>
              <a:rPr lang="en-US" sz="1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45"/>
          <p:cNvGrpSpPr/>
          <p:nvPr/>
        </p:nvGrpSpPr>
        <p:grpSpPr>
          <a:xfrm>
            <a:off x="5496499" y="3635635"/>
            <a:ext cx="1624051" cy="414948"/>
            <a:chOff x="0" y="0"/>
            <a:chExt cx="4330803" cy="1106528"/>
          </a:xfrm>
        </p:grpSpPr>
        <p:sp>
          <p:nvSpPr>
            <p:cNvPr id="250" name="Google Shape;250;p45"/>
            <p:cNvSpPr/>
            <p:nvPr/>
          </p:nvSpPr>
          <p:spPr>
            <a:xfrm>
              <a:off x="0" y="0"/>
              <a:ext cx="4330803" cy="1106528"/>
            </a:xfrm>
            <a:custGeom>
              <a:avLst/>
              <a:gdLst/>
              <a:ahLst/>
              <a:cxnLst/>
              <a:rect l="l" t="t" r="r" b="b"/>
              <a:pathLst>
                <a:path w="1292777" h="330307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330307"/>
                  </a:lnTo>
                  <a:lnTo>
                    <a:pt x="0" y="330307"/>
                  </a:lnTo>
                  <a:close/>
                </a:path>
              </a:pathLst>
            </a:custGeom>
            <a:solidFill>
              <a:srgbClr val="E8B298">
                <a:alpha val="74900"/>
              </a:srgbClr>
            </a:solidFill>
            <a:ln>
              <a:noFill/>
            </a:ln>
          </p:spPr>
        </p:sp>
        <p:sp>
          <p:nvSpPr>
            <p:cNvPr id="251" name="Google Shape;251;p45"/>
            <p:cNvSpPr txBox="1"/>
            <p:nvPr/>
          </p:nvSpPr>
          <p:spPr>
            <a:xfrm>
              <a:off x="377928" y="367664"/>
              <a:ext cx="3575099" cy="459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Kev ua tiav ntawm kev kawm</a:t>
              </a:r>
              <a:endParaRPr sz="7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2" name="Google Shape;252;p45"/>
          <p:cNvGrpSpPr/>
          <p:nvPr/>
        </p:nvGrpSpPr>
        <p:grpSpPr>
          <a:xfrm>
            <a:off x="3792458" y="3985577"/>
            <a:ext cx="1624051" cy="691156"/>
            <a:chOff x="0" y="0"/>
            <a:chExt cx="4330803" cy="1843083"/>
          </a:xfrm>
        </p:grpSpPr>
        <p:sp>
          <p:nvSpPr>
            <p:cNvPr id="253" name="Google Shape;253;p45"/>
            <p:cNvSpPr/>
            <p:nvPr/>
          </p:nvSpPr>
          <p:spPr>
            <a:xfrm>
              <a:off x="0" y="0"/>
              <a:ext cx="4330803" cy="1843083"/>
            </a:xfrm>
            <a:custGeom>
              <a:avLst/>
              <a:gdLst/>
              <a:ahLst/>
              <a:cxnLst/>
              <a:rect l="l" t="t" r="r" b="b"/>
              <a:pathLst>
                <a:path w="1292777" h="550174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550174"/>
                  </a:lnTo>
                  <a:lnTo>
                    <a:pt x="0" y="550174"/>
                  </a:lnTo>
                  <a:close/>
                </a:path>
              </a:pathLst>
            </a:custGeom>
            <a:solidFill>
              <a:srgbClr val="E8B298">
                <a:alpha val="74900"/>
              </a:srgbClr>
            </a:solidFill>
            <a:ln>
              <a:noFill/>
            </a:ln>
          </p:spPr>
        </p:sp>
        <p:sp>
          <p:nvSpPr>
            <p:cNvPr id="254" name="Google Shape;254;p45"/>
            <p:cNvSpPr txBox="1"/>
            <p:nvPr/>
          </p:nvSpPr>
          <p:spPr>
            <a:xfrm>
              <a:off x="291229" y="205117"/>
              <a:ext cx="3575099" cy="1231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Kev </a:t>
              </a:r>
              <a:r>
                <a:rPr lang="en-US" sz="10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</a:t>
              </a:r>
              <a:r>
                <a:rPr lang="en-US" sz="1000" b="0" i="0" u="none" strike="noStrike" cap="none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kag</a:t>
              </a: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 b="0" i="0" u="none" strike="noStrike" cap="none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mus</a:t>
              </a: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 b="0" i="0" u="none" strike="noStrike" cap="none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rau</a:t>
              </a: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 b="0" i="0" u="none" strike="noStrike" cap="none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kev</a:t>
              </a: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 b="0" i="0" u="none" strike="noStrike" cap="none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pab</a:t>
              </a: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 b="0" i="0" u="none" strike="noStrike" cap="none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cuam</a:t>
              </a: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 b="0" i="0" u="none" strike="noStrike" cap="none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pej</a:t>
              </a: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 b="0" i="0" u="none" strike="noStrike" cap="none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xeem</a:t>
              </a: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&amp; </a:t>
              </a:r>
              <a:r>
                <a:rPr lang="en-US" sz="1000" b="0" i="0" u="none" strike="noStrike" cap="none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kev</a:t>
              </a: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 b="0" i="0" u="none" strike="noStrike" cap="none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tsim</a:t>
              </a: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 b="0" i="0" u="none" strike="noStrike" cap="none" dirty="0" err="1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kho</a:t>
              </a:r>
              <a:endParaRPr sz="9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5" name="Google Shape;255;p45"/>
          <p:cNvGrpSpPr/>
          <p:nvPr/>
        </p:nvGrpSpPr>
        <p:grpSpPr>
          <a:xfrm>
            <a:off x="7261041" y="3430921"/>
            <a:ext cx="1624051" cy="414948"/>
            <a:chOff x="0" y="0"/>
            <a:chExt cx="4330803" cy="1106528"/>
          </a:xfrm>
        </p:grpSpPr>
        <p:sp>
          <p:nvSpPr>
            <p:cNvPr id="256" name="Google Shape;256;p45"/>
            <p:cNvSpPr/>
            <p:nvPr/>
          </p:nvSpPr>
          <p:spPr>
            <a:xfrm>
              <a:off x="0" y="0"/>
              <a:ext cx="4330803" cy="1106528"/>
            </a:xfrm>
            <a:custGeom>
              <a:avLst/>
              <a:gdLst/>
              <a:ahLst/>
              <a:cxnLst/>
              <a:rect l="l" t="t" r="r" b="b"/>
              <a:pathLst>
                <a:path w="1292777" h="330307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330307"/>
                  </a:lnTo>
                  <a:lnTo>
                    <a:pt x="0" y="330307"/>
                  </a:lnTo>
                  <a:close/>
                </a:path>
              </a:pathLst>
            </a:custGeom>
            <a:solidFill>
              <a:srgbClr val="D3A29D">
                <a:alpha val="74900"/>
              </a:srgbClr>
            </a:solidFill>
            <a:ln>
              <a:noFill/>
            </a:ln>
          </p:spPr>
        </p:sp>
        <p:sp>
          <p:nvSpPr>
            <p:cNvPr id="257" name="Google Shape;257;p45"/>
            <p:cNvSpPr txBox="1"/>
            <p:nvPr/>
          </p:nvSpPr>
          <p:spPr>
            <a:xfrm>
              <a:off x="377928" y="367664"/>
              <a:ext cx="3575099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K</a:t>
              </a:r>
              <a:r>
                <a:rPr lang="en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ev zos me nyuam</a:t>
              </a:r>
              <a:endParaRPr sz="9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8" name="Google Shape;258;p45"/>
          <p:cNvGrpSpPr/>
          <p:nvPr/>
        </p:nvGrpSpPr>
        <p:grpSpPr>
          <a:xfrm>
            <a:off x="5496499" y="3015012"/>
            <a:ext cx="1624051" cy="553372"/>
            <a:chOff x="0" y="0"/>
            <a:chExt cx="4330803" cy="1475658"/>
          </a:xfrm>
        </p:grpSpPr>
        <p:sp>
          <p:nvSpPr>
            <p:cNvPr id="259" name="Google Shape;259;p45"/>
            <p:cNvSpPr/>
            <p:nvPr/>
          </p:nvSpPr>
          <p:spPr>
            <a:xfrm>
              <a:off x="0" y="0"/>
              <a:ext cx="4330803" cy="1474804"/>
            </a:xfrm>
            <a:custGeom>
              <a:avLst/>
              <a:gdLst/>
              <a:ahLst/>
              <a:cxnLst/>
              <a:rect l="l" t="t" r="r" b="b"/>
              <a:pathLst>
                <a:path w="1292777" h="440240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440240"/>
                  </a:lnTo>
                  <a:lnTo>
                    <a:pt x="0" y="440240"/>
                  </a:lnTo>
                  <a:close/>
                </a:path>
              </a:pathLst>
            </a:custGeom>
            <a:solidFill>
              <a:srgbClr val="E8B298">
                <a:alpha val="74900"/>
              </a:srgbClr>
            </a:solidFill>
            <a:ln>
              <a:noFill/>
            </a:ln>
          </p:spPr>
        </p:sp>
        <p:sp>
          <p:nvSpPr>
            <p:cNvPr id="260" name="Google Shape;260;p45"/>
            <p:cNvSpPr txBox="1"/>
            <p:nvPr/>
          </p:nvSpPr>
          <p:spPr>
            <a:xfrm>
              <a:off x="377928" y="367664"/>
              <a:ext cx="3575099" cy="11079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Kev </a:t>
              </a:r>
              <a:r>
                <a:rPr lang="en-US" sz="9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paub</a:t>
              </a:r>
              <a:r>
                <a:rPr lang="en-US" sz="9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txog</a:t>
              </a:r>
              <a:r>
                <a:rPr lang="en-US" sz="9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digital &amp; </a:t>
              </a:r>
              <a:r>
                <a:rPr lang="en-US" sz="9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kev</a:t>
              </a:r>
              <a:r>
                <a:rPr lang="en-US" sz="9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nkag</a:t>
              </a:r>
              <a:r>
                <a:rPr lang="en-US" sz="9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mus</a:t>
              </a:r>
              <a:r>
                <a:rPr lang="en-US" sz="9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rau</a:t>
              </a:r>
              <a:r>
                <a:rPr lang="en-US" sz="9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thev</a:t>
              </a:r>
              <a:r>
                <a:rPr lang="en-US" sz="9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naus</a:t>
              </a:r>
              <a:r>
                <a:rPr lang="en-US" sz="9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laus</a:t>
              </a:r>
              <a:r>
                <a:rPr lang="en-US" sz="9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9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zis</a:t>
              </a:r>
              <a:endParaRPr sz="9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1" name="Google Shape;261;p45"/>
          <p:cNvGrpSpPr/>
          <p:nvPr/>
        </p:nvGrpSpPr>
        <p:grpSpPr>
          <a:xfrm>
            <a:off x="2023450" y="3418871"/>
            <a:ext cx="1638957" cy="921481"/>
            <a:chOff x="0" y="0"/>
            <a:chExt cx="4330803" cy="1843083"/>
          </a:xfrm>
        </p:grpSpPr>
        <p:sp>
          <p:nvSpPr>
            <p:cNvPr id="262" name="Google Shape;262;p45"/>
            <p:cNvSpPr/>
            <p:nvPr/>
          </p:nvSpPr>
          <p:spPr>
            <a:xfrm>
              <a:off x="0" y="0"/>
              <a:ext cx="4330803" cy="1843083"/>
            </a:xfrm>
            <a:custGeom>
              <a:avLst/>
              <a:gdLst/>
              <a:ahLst/>
              <a:cxnLst/>
              <a:rect l="l" t="t" r="r" b="b"/>
              <a:pathLst>
                <a:path w="1292777" h="550174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550174"/>
                  </a:lnTo>
                  <a:lnTo>
                    <a:pt x="0" y="550174"/>
                  </a:lnTo>
                  <a:close/>
                </a:path>
              </a:pathLst>
            </a:custGeom>
            <a:solidFill>
              <a:srgbClr val="9EABA2">
                <a:alpha val="74900"/>
              </a:srgbClr>
            </a:solidFill>
            <a:ln>
              <a:noFill/>
            </a:ln>
          </p:spPr>
        </p:sp>
        <p:sp>
          <p:nvSpPr>
            <p:cNvPr id="263" name="Google Shape;263;p45"/>
            <p:cNvSpPr txBox="1"/>
            <p:nvPr/>
          </p:nvSpPr>
          <p:spPr>
            <a:xfrm>
              <a:off x="377925" y="367664"/>
              <a:ext cx="3595026" cy="12311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T</a:t>
              </a:r>
              <a:r>
                <a:rPr lang="en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xhawb nqa rau cov me nyuam uas muaj kev xiam oob qhab thiab lawm tsev neeg</a:t>
              </a:r>
              <a:endParaRPr sz="9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4" name="Google Shape;264;p45"/>
          <p:cNvGrpSpPr/>
          <p:nvPr/>
        </p:nvGrpSpPr>
        <p:grpSpPr>
          <a:xfrm>
            <a:off x="3792458" y="3015012"/>
            <a:ext cx="1624051" cy="414948"/>
            <a:chOff x="0" y="0"/>
            <a:chExt cx="4330803" cy="1106528"/>
          </a:xfrm>
        </p:grpSpPr>
        <p:sp>
          <p:nvSpPr>
            <p:cNvPr id="265" name="Google Shape;265;p45"/>
            <p:cNvSpPr/>
            <p:nvPr/>
          </p:nvSpPr>
          <p:spPr>
            <a:xfrm>
              <a:off x="0" y="0"/>
              <a:ext cx="4330803" cy="1106528"/>
            </a:xfrm>
            <a:custGeom>
              <a:avLst/>
              <a:gdLst/>
              <a:ahLst/>
              <a:cxnLst/>
              <a:rect l="l" t="t" r="r" b="b"/>
              <a:pathLst>
                <a:path w="1292777" h="330307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330307"/>
                  </a:lnTo>
                  <a:lnTo>
                    <a:pt x="0" y="330307"/>
                  </a:lnTo>
                  <a:close/>
                </a:path>
              </a:pathLst>
            </a:custGeom>
            <a:solidFill>
              <a:srgbClr val="E8B298">
                <a:alpha val="74900"/>
              </a:srgbClr>
            </a:solidFill>
            <a:ln>
              <a:noFill/>
            </a:ln>
          </p:spPr>
        </p:sp>
        <p:sp>
          <p:nvSpPr>
            <p:cNvPr id="266" name="Google Shape;266;p45"/>
            <p:cNvSpPr txBox="1"/>
            <p:nvPr/>
          </p:nvSpPr>
          <p:spPr>
            <a:xfrm>
              <a:off x="380301" y="367664"/>
              <a:ext cx="3575099" cy="4596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Z</a:t>
              </a:r>
              <a:r>
                <a:rPr lang="en" sz="8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ej zog kev noj qab haus huv</a:t>
              </a:r>
              <a:endParaRPr sz="7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67" name="Google Shape;267;p45"/>
          <p:cNvGrpSpPr/>
          <p:nvPr/>
        </p:nvGrpSpPr>
        <p:grpSpPr>
          <a:xfrm>
            <a:off x="3792458" y="3499892"/>
            <a:ext cx="1624051" cy="414948"/>
            <a:chOff x="0" y="0"/>
            <a:chExt cx="4330803" cy="1106528"/>
          </a:xfrm>
        </p:grpSpPr>
        <p:sp>
          <p:nvSpPr>
            <p:cNvPr id="268" name="Google Shape;268;p45"/>
            <p:cNvSpPr/>
            <p:nvPr/>
          </p:nvSpPr>
          <p:spPr>
            <a:xfrm>
              <a:off x="0" y="0"/>
              <a:ext cx="4330803" cy="1106528"/>
            </a:xfrm>
            <a:custGeom>
              <a:avLst/>
              <a:gdLst/>
              <a:ahLst/>
              <a:cxnLst/>
              <a:rect l="l" t="t" r="r" b="b"/>
              <a:pathLst>
                <a:path w="1292777" h="330307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330307"/>
                  </a:lnTo>
                  <a:lnTo>
                    <a:pt x="0" y="330307"/>
                  </a:lnTo>
                  <a:close/>
                </a:path>
              </a:pathLst>
            </a:custGeom>
            <a:solidFill>
              <a:srgbClr val="E8B298">
                <a:alpha val="74900"/>
              </a:srgbClr>
            </a:solidFill>
            <a:ln>
              <a:noFill/>
            </a:ln>
          </p:spPr>
        </p:sp>
        <p:sp>
          <p:nvSpPr>
            <p:cNvPr id="269" name="Google Shape;269;p45"/>
            <p:cNvSpPr txBox="1"/>
            <p:nvPr/>
          </p:nvSpPr>
          <p:spPr>
            <a:xfrm>
              <a:off x="377928" y="367664"/>
              <a:ext cx="3575099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Vaj tsev</a:t>
              </a:r>
              <a:endParaRPr sz="9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0" name="Google Shape;270;p45"/>
          <p:cNvGrpSpPr/>
          <p:nvPr/>
        </p:nvGrpSpPr>
        <p:grpSpPr>
          <a:xfrm>
            <a:off x="258811" y="2023196"/>
            <a:ext cx="1624051" cy="476222"/>
            <a:chOff x="0" y="0"/>
            <a:chExt cx="4330803" cy="1269925"/>
          </a:xfrm>
        </p:grpSpPr>
        <p:sp>
          <p:nvSpPr>
            <p:cNvPr id="271" name="Google Shape;271;p45"/>
            <p:cNvSpPr/>
            <p:nvPr/>
          </p:nvSpPr>
          <p:spPr>
            <a:xfrm>
              <a:off x="0" y="0"/>
              <a:ext cx="4330803" cy="1269925"/>
            </a:xfrm>
            <a:custGeom>
              <a:avLst/>
              <a:gdLst/>
              <a:ahLst/>
              <a:cxnLst/>
              <a:rect l="l" t="t" r="r" b="b"/>
              <a:pathLst>
                <a:path w="1292777" h="379082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379082"/>
                  </a:lnTo>
                  <a:lnTo>
                    <a:pt x="0" y="379082"/>
                  </a:lnTo>
                  <a:close/>
                </a:path>
              </a:pathLst>
            </a:custGeom>
            <a:solidFill>
              <a:srgbClr val="EECC8C"/>
            </a:solidFill>
            <a:ln>
              <a:noFill/>
            </a:ln>
          </p:spPr>
        </p:sp>
        <p:sp>
          <p:nvSpPr>
            <p:cNvPr id="272" name="Google Shape;272;p45"/>
            <p:cNvSpPr txBox="1"/>
            <p:nvPr/>
          </p:nvSpPr>
          <p:spPr>
            <a:xfrm>
              <a:off x="377928" y="348616"/>
              <a:ext cx="3575099" cy="861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Kev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puas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siab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puas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ntsws</a:t>
              </a:r>
              <a:endParaRPr lang="en-US" sz="105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3" name="Google Shape;273;p45"/>
          <p:cNvGrpSpPr/>
          <p:nvPr/>
        </p:nvGrpSpPr>
        <p:grpSpPr>
          <a:xfrm>
            <a:off x="2038356" y="2799398"/>
            <a:ext cx="1624051" cy="553052"/>
            <a:chOff x="0" y="0"/>
            <a:chExt cx="4330803" cy="1474804"/>
          </a:xfrm>
        </p:grpSpPr>
        <p:sp>
          <p:nvSpPr>
            <p:cNvPr id="274" name="Google Shape;274;p45"/>
            <p:cNvSpPr/>
            <p:nvPr/>
          </p:nvSpPr>
          <p:spPr>
            <a:xfrm>
              <a:off x="0" y="0"/>
              <a:ext cx="4330803" cy="1474804"/>
            </a:xfrm>
            <a:custGeom>
              <a:avLst/>
              <a:gdLst/>
              <a:ahLst/>
              <a:cxnLst/>
              <a:rect l="l" t="t" r="r" b="b"/>
              <a:pathLst>
                <a:path w="1292777" h="440240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440240"/>
                  </a:lnTo>
                  <a:lnTo>
                    <a:pt x="0" y="440240"/>
                  </a:lnTo>
                  <a:close/>
                </a:path>
              </a:pathLst>
            </a:custGeom>
            <a:solidFill>
              <a:srgbClr val="9EABA2">
                <a:alpha val="74900"/>
              </a:srgbClr>
            </a:solidFill>
            <a:ln>
              <a:noFill/>
            </a:ln>
          </p:spPr>
        </p:sp>
        <p:sp>
          <p:nvSpPr>
            <p:cNvPr id="275" name="Google Shape;275;p45"/>
            <p:cNvSpPr txBox="1"/>
            <p:nvPr/>
          </p:nvSpPr>
          <p:spPr>
            <a:xfrm>
              <a:off x="338027" y="134616"/>
              <a:ext cx="3575099" cy="1231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r>
                <a:rPr lang="en" sz="1000" b="0" i="0" u="none" strike="noStrike" cap="none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Arial"/>
                  <a:ea typeface="Arial"/>
                  <a:cs typeface="Arial"/>
                  <a:sym typeface="Arial"/>
                </a:rPr>
                <a:t>ov tsev kawm ntawv yog lub zej zog rau txhua tus</a:t>
              </a:r>
              <a:endParaRPr sz="9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6" name="Google Shape;276;p45"/>
          <p:cNvGrpSpPr/>
          <p:nvPr/>
        </p:nvGrpSpPr>
        <p:grpSpPr>
          <a:xfrm>
            <a:off x="7261041" y="3929374"/>
            <a:ext cx="1624051" cy="691156"/>
            <a:chOff x="0" y="0"/>
            <a:chExt cx="4330803" cy="1843083"/>
          </a:xfrm>
        </p:grpSpPr>
        <p:sp>
          <p:nvSpPr>
            <p:cNvPr id="277" name="Google Shape;277;p45"/>
            <p:cNvSpPr/>
            <p:nvPr/>
          </p:nvSpPr>
          <p:spPr>
            <a:xfrm>
              <a:off x="0" y="0"/>
              <a:ext cx="4330803" cy="1843083"/>
            </a:xfrm>
            <a:custGeom>
              <a:avLst/>
              <a:gdLst/>
              <a:ahLst/>
              <a:cxnLst/>
              <a:rect l="l" t="t" r="r" b="b"/>
              <a:pathLst>
                <a:path w="1292777" h="550174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550174"/>
                  </a:lnTo>
                  <a:lnTo>
                    <a:pt x="0" y="550174"/>
                  </a:lnTo>
                  <a:close/>
                </a:path>
              </a:pathLst>
            </a:custGeom>
            <a:solidFill>
              <a:srgbClr val="D3A29D">
                <a:alpha val="74900"/>
              </a:srgbClr>
            </a:solidFill>
            <a:ln>
              <a:noFill/>
            </a:ln>
          </p:spPr>
        </p:sp>
        <p:sp>
          <p:nvSpPr>
            <p:cNvPr id="278" name="Google Shape;278;p45"/>
            <p:cNvSpPr txBox="1"/>
            <p:nvPr/>
          </p:nvSpPr>
          <p:spPr>
            <a:xfrm>
              <a:off x="377928" y="367664"/>
              <a:ext cx="3575099" cy="1231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</a:t>
              </a:r>
              <a:r>
                <a:rPr lang="en" sz="10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ov neeg ua hauj lwm txoj cai &amp; kev khwv nyiaj rau tsev neeg</a:t>
              </a:r>
              <a:endParaRPr sz="9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9" name="Google Shape;279;p45"/>
          <p:cNvGrpSpPr/>
          <p:nvPr/>
        </p:nvGrpSpPr>
        <p:grpSpPr>
          <a:xfrm>
            <a:off x="2038356" y="2023197"/>
            <a:ext cx="1624051" cy="685759"/>
            <a:chOff x="0" y="0"/>
            <a:chExt cx="4330803" cy="1828691"/>
          </a:xfrm>
        </p:grpSpPr>
        <p:sp>
          <p:nvSpPr>
            <p:cNvPr id="280" name="Google Shape;280;p45"/>
            <p:cNvSpPr/>
            <p:nvPr/>
          </p:nvSpPr>
          <p:spPr>
            <a:xfrm>
              <a:off x="0" y="0"/>
              <a:ext cx="4330803" cy="1828691"/>
            </a:xfrm>
            <a:custGeom>
              <a:avLst/>
              <a:gdLst/>
              <a:ahLst/>
              <a:cxnLst/>
              <a:rect l="l" t="t" r="r" b="b"/>
              <a:pathLst>
                <a:path w="1292777" h="545878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545878"/>
                  </a:lnTo>
                  <a:lnTo>
                    <a:pt x="0" y="545878"/>
                  </a:lnTo>
                  <a:close/>
                </a:path>
              </a:pathLst>
            </a:custGeom>
            <a:solidFill>
              <a:srgbClr val="9EABA2"/>
            </a:solidFill>
            <a:ln>
              <a:noFill/>
            </a:ln>
          </p:spPr>
        </p:sp>
        <p:sp>
          <p:nvSpPr>
            <p:cNvPr id="281" name="Google Shape;281;p45"/>
            <p:cNvSpPr txBox="1"/>
            <p:nvPr/>
          </p:nvSpPr>
          <p:spPr>
            <a:xfrm>
              <a:off x="377928" y="348616"/>
              <a:ext cx="3575099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Kev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nyab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xeeb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suav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nrog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txhua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tus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ntawm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tsev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kawm</a:t>
              </a:r>
              <a:r>
                <a:rPr lang="en-US" sz="105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05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ntawv</a:t>
              </a:r>
              <a:endParaRPr lang="en-US" sz="105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82" name="Google Shape;282;p45"/>
          <p:cNvSpPr/>
          <p:nvPr/>
        </p:nvSpPr>
        <p:spPr>
          <a:xfrm>
            <a:off x="7754586" y="1620556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D3A29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5"/>
          <p:cNvSpPr/>
          <p:nvPr/>
        </p:nvSpPr>
        <p:spPr>
          <a:xfrm>
            <a:off x="5191938" y="1620556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8B298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45"/>
          <p:cNvSpPr/>
          <p:nvPr/>
        </p:nvSpPr>
        <p:spPr>
          <a:xfrm>
            <a:off x="806271" y="161867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ECC8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5"/>
          <p:cNvSpPr/>
          <p:nvPr/>
        </p:nvSpPr>
        <p:spPr>
          <a:xfrm>
            <a:off x="2585815" y="1618674"/>
            <a:ext cx="537342" cy="539750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9EABA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7230" y="1787633"/>
            <a:ext cx="147311" cy="19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1166" y="1787633"/>
            <a:ext cx="138528" cy="19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65287" y="1789515"/>
            <a:ext cx="107828" cy="1936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45"/>
          <p:cNvGrpSpPr/>
          <p:nvPr/>
        </p:nvGrpSpPr>
        <p:grpSpPr>
          <a:xfrm>
            <a:off x="3792458" y="2023197"/>
            <a:ext cx="3327991" cy="895297"/>
            <a:chOff x="0" y="0"/>
            <a:chExt cx="8874642" cy="2387458"/>
          </a:xfrm>
        </p:grpSpPr>
        <p:sp>
          <p:nvSpPr>
            <p:cNvPr id="290" name="Google Shape;290;p45"/>
            <p:cNvSpPr/>
            <p:nvPr/>
          </p:nvSpPr>
          <p:spPr>
            <a:xfrm>
              <a:off x="0" y="0"/>
              <a:ext cx="8874642" cy="2387458"/>
            </a:xfrm>
            <a:custGeom>
              <a:avLst/>
              <a:gdLst/>
              <a:ahLst/>
              <a:cxnLst/>
              <a:rect l="l" t="t" r="r" b="b"/>
              <a:pathLst>
                <a:path w="2649147" h="712674" extrusionOk="0">
                  <a:moveTo>
                    <a:pt x="0" y="0"/>
                  </a:moveTo>
                  <a:lnTo>
                    <a:pt x="2649147" y="0"/>
                  </a:lnTo>
                  <a:lnTo>
                    <a:pt x="2649147" y="712674"/>
                  </a:lnTo>
                  <a:lnTo>
                    <a:pt x="0" y="712674"/>
                  </a:lnTo>
                  <a:close/>
                </a:path>
              </a:pathLst>
            </a:custGeom>
            <a:solidFill>
              <a:srgbClr val="E8B298"/>
            </a:solidFill>
            <a:ln>
              <a:noFill/>
            </a:ln>
          </p:spPr>
        </p:sp>
        <p:sp>
          <p:nvSpPr>
            <p:cNvPr id="291" name="Google Shape;291;p45"/>
            <p:cNvSpPr txBox="1"/>
            <p:nvPr/>
          </p:nvSpPr>
          <p:spPr>
            <a:xfrm>
              <a:off x="779312" y="348616"/>
              <a:ext cx="7326301" cy="19697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Cov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vaj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tse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pheej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yig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hauv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zej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zog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muaj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kev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noj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qab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haus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huv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nrog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kev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nkag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mus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rau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cov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kev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pab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cuam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pej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xeem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kev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tsim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kho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pic>
        <p:nvPicPr>
          <p:cNvPr id="292" name="Google Shape;292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99837" y="1789515"/>
            <a:ext cx="113432" cy="1936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45"/>
          <p:cNvGrpSpPr/>
          <p:nvPr/>
        </p:nvGrpSpPr>
        <p:grpSpPr>
          <a:xfrm>
            <a:off x="7261041" y="2025078"/>
            <a:ext cx="1624051" cy="1314372"/>
            <a:chOff x="0" y="0"/>
            <a:chExt cx="4330803" cy="3504991"/>
          </a:xfrm>
        </p:grpSpPr>
        <p:sp>
          <p:nvSpPr>
            <p:cNvPr id="294" name="Google Shape;294;p45"/>
            <p:cNvSpPr/>
            <p:nvPr/>
          </p:nvSpPr>
          <p:spPr>
            <a:xfrm>
              <a:off x="0" y="0"/>
              <a:ext cx="4330803" cy="3504991"/>
            </a:xfrm>
            <a:custGeom>
              <a:avLst/>
              <a:gdLst/>
              <a:ahLst/>
              <a:cxnLst/>
              <a:rect l="l" t="t" r="r" b="b"/>
              <a:pathLst>
                <a:path w="1292777" h="1046266" extrusionOk="0">
                  <a:moveTo>
                    <a:pt x="0" y="0"/>
                  </a:moveTo>
                  <a:lnTo>
                    <a:pt x="1292777" y="0"/>
                  </a:lnTo>
                  <a:lnTo>
                    <a:pt x="1292777" y="1046266"/>
                  </a:lnTo>
                  <a:lnTo>
                    <a:pt x="0" y="1046266"/>
                  </a:lnTo>
                  <a:close/>
                </a:path>
              </a:pathLst>
            </a:custGeom>
            <a:solidFill>
              <a:srgbClr val="D3A29D"/>
            </a:solidFill>
            <a:ln>
              <a:noFill/>
            </a:ln>
          </p:spPr>
        </p:sp>
        <p:sp>
          <p:nvSpPr>
            <p:cNvPr id="295" name="Google Shape;295;p45"/>
            <p:cNvSpPr txBox="1"/>
            <p:nvPr/>
          </p:nvSpPr>
          <p:spPr>
            <a:xfrm>
              <a:off x="377929" y="348615"/>
              <a:ext cx="3575100" cy="246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Kev zos me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nyuam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&amp;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cov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neeg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ua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hauj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lwm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txoj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cai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rau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kev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khwv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nyiaj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ntaw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tsev</a:t>
              </a:r>
              <a:r>
                <a:rPr lang="en-US" sz="1200" dirty="0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bg1">
                      <a:lumMod val="75000"/>
                      <a:lumOff val="25000"/>
                    </a:schemeClr>
                  </a:solidFill>
                </a:rPr>
                <a:t>neeg</a:t>
              </a:r>
              <a:endParaRPr lang="en-US" sz="1200" dirty="0">
                <a:solidFill>
                  <a:schemeClr val="bg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6" name="Google Shape;296;p45"/>
          <p:cNvGrpSpPr/>
          <p:nvPr/>
        </p:nvGrpSpPr>
        <p:grpSpPr>
          <a:xfrm>
            <a:off x="514350" y="514350"/>
            <a:ext cx="7777578" cy="791684"/>
            <a:chOff x="0" y="0"/>
            <a:chExt cx="20740208" cy="2111157"/>
          </a:xfrm>
        </p:grpSpPr>
        <p:pic>
          <p:nvPicPr>
            <p:cNvPr id="297" name="Google Shape;297;p45"/>
            <p:cNvPicPr preferRelativeResize="0"/>
            <p:nvPr/>
          </p:nvPicPr>
          <p:blipFill rotWithShape="1">
            <a:blip r:embed="rId7">
              <a:alphaModFix/>
            </a:blip>
            <a:srcRect l="16858" t="2266" r="16585" b="28201"/>
            <a:stretch/>
          </p:blipFill>
          <p:spPr>
            <a:xfrm>
              <a:off x="0" y="0"/>
              <a:ext cx="2020859" cy="2111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45"/>
            <p:cNvSpPr txBox="1"/>
            <p:nvPr/>
          </p:nvSpPr>
          <p:spPr>
            <a:xfrm>
              <a:off x="2276707" y="58856"/>
              <a:ext cx="18463501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i="0" u="none" strike="noStrike" cap="none" dirty="0">
                  <a:solidFill>
                    <a:srgbClr val="000000"/>
                  </a:solidFill>
                </a:rPr>
                <a:t>Lub Nroog Fresno Pawg Sab Laj Ntawm Pej Xeem</a:t>
              </a:r>
              <a:endParaRPr sz="2000" b="1"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/>
                <a:t>cov</a:t>
              </a:r>
              <a:r>
                <a:rPr lang="en-US" sz="1600" dirty="0"/>
                <a:t> </a:t>
              </a:r>
              <a:r>
                <a:rPr lang="en-US" sz="1600" dirty="0" err="1"/>
                <a:t>txiaj</a:t>
              </a:r>
              <a:r>
                <a:rPr lang="en-US" sz="1600" dirty="0"/>
                <a:t> </a:t>
              </a:r>
              <a:r>
                <a:rPr lang="en-US" sz="1600" dirty="0" err="1"/>
                <a:t>ntsig</a:t>
              </a:r>
              <a:r>
                <a:rPr lang="en-US" sz="1600" dirty="0"/>
                <a:t> </a:t>
              </a:r>
              <a:r>
                <a:rPr lang="en-US" sz="1600" dirty="0" err="1"/>
                <a:t>zaus</a:t>
              </a:r>
              <a:r>
                <a:rPr lang="en-US" sz="1600" dirty="0"/>
                <a:t> 2</a:t>
              </a:r>
              <a:endParaRPr sz="1600" dirty="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2122</Words>
  <Application>Microsoft Office PowerPoint</Application>
  <PresentationFormat>On-screen Show (16:9)</PresentationFormat>
  <Paragraphs>176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Times New Roman</vt:lpstr>
      <vt:lpstr>Simple Light</vt:lpstr>
      <vt:lpstr>Office Theme</vt:lpstr>
      <vt:lpstr>Simple Dark</vt:lpstr>
      <vt:lpstr>PowerPoint Presentation</vt:lpstr>
      <vt:lpstr>Zoo siab txais tos, Cov lus qhia ntawm Zoom Bienvenidos, Instrucciones para Zoom</vt:lpstr>
      <vt:lpstr>Cias peb rov ntsuam xyuas peb Txoj cai...</vt:lpstr>
      <vt:lpstr>Lus  (Vocabulary)</vt:lpstr>
      <vt:lpstr>QHOV TXIAJ NTSIG RAU LUB ROOJ SIAB THAM NO </vt:lpstr>
      <vt:lpstr>Rov Ntsuam Xyuas REAP Cov Kev Qhia</vt:lpstr>
      <vt:lpstr>PowerPoint Presentation</vt:lpstr>
      <vt:lpstr>PowerPoint Presentation</vt:lpstr>
      <vt:lpstr>PowerPoint Presentation</vt:lpstr>
      <vt:lpstr>Sij Hawm Ntawm Pawg Sab Laj Ntawm Pej Xeem (Lub Ib Hli 2022 - Lub Tsib Hli 2022)</vt:lpstr>
      <vt:lpstr>PowerPoint Presentation</vt:lpstr>
      <vt:lpstr>Vim Li Cas, Yuav Ua Li Ca, Dab Tsi?</vt:lpstr>
      <vt:lpstr>PowerPoint Presentation</vt:lpstr>
      <vt:lpstr>PowerPoint Presentation</vt:lpstr>
      <vt:lpstr>HAUJ LWM TOM TSEV (Homework)</vt:lpstr>
      <vt:lpstr>PowerPoint Presentation</vt:lpstr>
      <vt:lpstr>Cov Kev Ceeb Toom (Announcements)</vt:lpstr>
      <vt:lpstr>Lub Rooj Sib Tham Tom Ntej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2022-01-31T10:27:02Z</dcterms:modified>
</cp:coreProperties>
</file>